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4"/>
    <p:sldMasterId id="214748369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Lst>
  <p:sldSz cy="5143500" cx="9144000"/>
  <p:notesSz cx="6858000" cy="9144000"/>
  <p:embeddedFontLst>
    <p:embeddedFont>
      <p:font typeface="Inter"/>
      <p:regular r:id="rId73"/>
      <p:bold r:id="rId74"/>
      <p:italic r:id="rId75"/>
      <p:boldItalic r:id="rId76"/>
    </p:embeddedFont>
    <p:embeddedFont>
      <p:font typeface="Tahoma"/>
      <p:regular r:id="rId77"/>
      <p:bold r:id="rId78"/>
    </p:embeddedFont>
    <p:embeddedFont>
      <p:font typeface="Inter ExtraBold"/>
      <p:bold r:id="rId79"/>
      <p:boldItalic r:id="rId80"/>
    </p:embeddedFont>
    <p:embeddedFont>
      <p:font typeface="Inter Medium"/>
      <p:regular r:id="rId81"/>
      <p:bold r:id="rId82"/>
      <p:italic r:id="rId83"/>
      <p:boldItalic r:id="rId84"/>
    </p:embeddedFont>
    <p:embeddedFont>
      <p:font typeface="Inter Black"/>
      <p:bold r:id="rId85"/>
      <p:boldItalic r:id="rId86"/>
    </p:embeddedFont>
    <p:embeddedFont>
      <p:font typeface="Open Sans"/>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InterMedium-boldItalic.fntdata"/><Relationship Id="rId83" Type="http://schemas.openxmlformats.org/officeDocument/2006/relationships/font" Target="fonts/InterMedium-italic.fntdata"/><Relationship Id="rId42" Type="http://schemas.openxmlformats.org/officeDocument/2006/relationships/slide" Target="slides/slide36.xml"/><Relationship Id="rId86" Type="http://schemas.openxmlformats.org/officeDocument/2006/relationships/font" Target="fonts/InterBlack-boldItalic.fntdata"/><Relationship Id="rId41" Type="http://schemas.openxmlformats.org/officeDocument/2006/relationships/slide" Target="slides/slide35.xml"/><Relationship Id="rId85" Type="http://schemas.openxmlformats.org/officeDocument/2006/relationships/font" Target="fonts/InterBlack-bold.fntdata"/><Relationship Id="rId44" Type="http://schemas.openxmlformats.org/officeDocument/2006/relationships/slide" Target="slides/slide38.xml"/><Relationship Id="rId88" Type="http://schemas.openxmlformats.org/officeDocument/2006/relationships/font" Target="fonts/OpenSans-bold.fntdata"/><Relationship Id="rId43" Type="http://schemas.openxmlformats.org/officeDocument/2006/relationships/slide" Target="slides/slide37.xml"/><Relationship Id="rId87" Type="http://schemas.openxmlformats.org/officeDocument/2006/relationships/font" Target="fonts/OpenSans-regular.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OpenSans-italic.fntdata"/><Relationship Id="rId80" Type="http://schemas.openxmlformats.org/officeDocument/2006/relationships/font" Target="fonts/InterExtraBold-boldItalic.fntdata"/><Relationship Id="rId82" Type="http://schemas.openxmlformats.org/officeDocument/2006/relationships/font" Target="fonts/InterMedium-bold.fntdata"/><Relationship Id="rId81" Type="http://schemas.openxmlformats.org/officeDocument/2006/relationships/font" Target="fonts/Inter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Inter-regular.fntdata"/><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Inter-italic.fntdata"/><Relationship Id="rId30" Type="http://schemas.openxmlformats.org/officeDocument/2006/relationships/slide" Target="slides/slide24.xml"/><Relationship Id="rId74" Type="http://schemas.openxmlformats.org/officeDocument/2006/relationships/font" Target="fonts/Inter-bold.fntdata"/><Relationship Id="rId33" Type="http://schemas.openxmlformats.org/officeDocument/2006/relationships/slide" Target="slides/slide27.xml"/><Relationship Id="rId77" Type="http://schemas.openxmlformats.org/officeDocument/2006/relationships/font" Target="fonts/Tahoma-regular.fntdata"/><Relationship Id="rId32" Type="http://schemas.openxmlformats.org/officeDocument/2006/relationships/slide" Target="slides/slide26.xml"/><Relationship Id="rId76" Type="http://schemas.openxmlformats.org/officeDocument/2006/relationships/font" Target="fonts/Inter-boldItalic.fntdata"/><Relationship Id="rId35" Type="http://schemas.openxmlformats.org/officeDocument/2006/relationships/slide" Target="slides/slide29.xml"/><Relationship Id="rId79" Type="http://schemas.openxmlformats.org/officeDocument/2006/relationships/font" Target="fonts/InterExtraBold-bold.fntdata"/><Relationship Id="rId34" Type="http://schemas.openxmlformats.org/officeDocument/2006/relationships/slide" Target="slides/slide28.xml"/><Relationship Id="rId78" Type="http://schemas.openxmlformats.org/officeDocument/2006/relationships/font" Target="fonts/Tahoma-bold.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0" Type="http://schemas.openxmlformats.org/officeDocument/2006/relationships/font" Target="fonts/OpenSans-boldItalic.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0" name="Shape 3420"/>
        <p:cNvGrpSpPr/>
        <p:nvPr/>
      </p:nvGrpSpPr>
      <p:grpSpPr>
        <a:xfrm>
          <a:off x="0" y="0"/>
          <a:ext cx="0" cy="0"/>
          <a:chOff x="0" y="0"/>
          <a:chExt cx="0" cy="0"/>
        </a:xfrm>
      </p:grpSpPr>
      <p:sp>
        <p:nvSpPr>
          <p:cNvPr id="3421" name="Google Shape;3421;g1779276c3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2" name="Google Shape;3422;g1779276c3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1" name="Shape 3501"/>
        <p:cNvGrpSpPr/>
        <p:nvPr/>
      </p:nvGrpSpPr>
      <p:grpSpPr>
        <a:xfrm>
          <a:off x="0" y="0"/>
          <a:ext cx="0" cy="0"/>
          <a:chOff x="0" y="0"/>
          <a:chExt cx="0" cy="0"/>
        </a:xfrm>
      </p:grpSpPr>
      <p:sp>
        <p:nvSpPr>
          <p:cNvPr id="3502" name="Google Shape;3502;g240a60980c6_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3" name="Google Shape;3503;g240a60980c6_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After all the documentation is uploaded,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Clr>
                <a:schemeClr val="dk1"/>
              </a:buClr>
              <a:buSzPts val="1100"/>
              <a:buFont typeface="Arial"/>
              <a:buNone/>
            </a:pPr>
            <a:r>
              <a:rPr lang="en">
                <a:solidFill>
                  <a:srgbClr val="231F20"/>
                </a:solidFill>
                <a:latin typeface="Tahoma"/>
                <a:ea typeface="Tahoma"/>
                <a:cs typeface="Tahoma"/>
                <a:sym typeface="Tahoma"/>
              </a:rPr>
              <a: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8" name="Shape 3508"/>
        <p:cNvGrpSpPr/>
        <p:nvPr/>
      </p:nvGrpSpPr>
      <p:grpSpPr>
        <a:xfrm>
          <a:off x="0" y="0"/>
          <a:ext cx="0" cy="0"/>
          <a:chOff x="0" y="0"/>
          <a:chExt cx="0" cy="0"/>
        </a:xfrm>
      </p:grpSpPr>
      <p:sp>
        <p:nvSpPr>
          <p:cNvPr id="3509" name="Google Shape;3509;g240a60980c6_2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0" name="Google Shape;3510;g240a60980c6_2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close the window. From here,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5" name="Shape 3515"/>
        <p:cNvGrpSpPr/>
        <p:nvPr/>
      </p:nvGrpSpPr>
      <p:grpSpPr>
        <a:xfrm>
          <a:off x="0" y="0"/>
          <a:ext cx="0" cy="0"/>
          <a:chOff x="0" y="0"/>
          <a:chExt cx="0" cy="0"/>
        </a:xfrm>
      </p:grpSpPr>
      <p:sp>
        <p:nvSpPr>
          <p:cNvPr id="3516" name="Google Shape;3516;g240a60980c6_2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7" name="Google Shape;3517;g240a60980c6_2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You will again need to complete the required fields, and once completed, select “Next” at the bottom of the page.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3" name="Shape 3523"/>
        <p:cNvGrpSpPr/>
        <p:nvPr/>
      </p:nvGrpSpPr>
      <p:grpSpPr>
        <a:xfrm>
          <a:off x="0" y="0"/>
          <a:ext cx="0" cy="0"/>
          <a:chOff x="0" y="0"/>
          <a:chExt cx="0" cy="0"/>
        </a:xfrm>
      </p:grpSpPr>
      <p:sp>
        <p:nvSpPr>
          <p:cNvPr id="3524" name="Google Shape;3524;g240a60980c6_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5" name="Google Shape;3525;g240a60980c6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bring you to your transaction summary.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Review your transaction summary.  If changes are needed, select “Update.”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0" name="Shape 3530"/>
        <p:cNvGrpSpPr/>
        <p:nvPr/>
      </p:nvGrpSpPr>
      <p:grpSpPr>
        <a:xfrm>
          <a:off x="0" y="0"/>
          <a:ext cx="0" cy="0"/>
          <a:chOff x="0" y="0"/>
          <a:chExt cx="0" cy="0"/>
        </a:xfrm>
      </p:grpSpPr>
      <p:sp>
        <p:nvSpPr>
          <p:cNvPr id="3531" name="Google Shape;3531;g240a60980c6_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2" name="Google Shape;3532;g240a60980c6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sz="1400">
                <a:solidFill>
                  <a:schemeClr val="dk1"/>
                </a:solidFill>
                <a:latin typeface="Open Sans"/>
                <a:ea typeface="Open Sans"/>
                <a:cs typeface="Open Sans"/>
                <a:sym typeface="Open Sans"/>
              </a:rPr>
              <a:t>If all the information is correct, review the claim’s terms and conditions and then check the box indicating you have read, understand, and agree to them. </a:t>
            </a:r>
            <a:endParaRPr>
              <a:solidFill>
                <a:schemeClr val="dk1"/>
              </a:solidFill>
              <a:highlight>
                <a:srgbClr val="FFFFFF"/>
              </a:highlight>
              <a:latin typeface="Tahoma"/>
              <a:ea typeface="Tahoma"/>
              <a:cs typeface="Tahoma"/>
              <a:sym typeface="Taho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7" name="Shape 3537"/>
        <p:cNvGrpSpPr/>
        <p:nvPr/>
      </p:nvGrpSpPr>
      <p:grpSpPr>
        <a:xfrm>
          <a:off x="0" y="0"/>
          <a:ext cx="0" cy="0"/>
          <a:chOff x="0" y="0"/>
          <a:chExt cx="0" cy="0"/>
        </a:xfrm>
      </p:grpSpPr>
      <p:sp>
        <p:nvSpPr>
          <p:cNvPr id="3538" name="Google Shape;3538;g28291ad3268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9" name="Google Shape;3539;g28291ad3268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“Submit.”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receive a confirmation message that verifies the claim was successfully submitted. You’ll be notified if further documentation is needed.  If you have an email address on file, you’ll be notified via email. Otherwise, you’ll be notified by mail.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chemeClr val="dk1"/>
                </a:solidFill>
                <a:latin typeface="Open Sans"/>
                <a:ea typeface="Open Sans"/>
                <a:cs typeface="Open Sans"/>
                <a:sym typeface="Open Sans"/>
              </a:rPr>
              <a:t>Your documentation will typically be processed within two business days. Reimbursement will be issued as a direct deposit or mailed as a check, depending on your plan setup. </a:t>
            </a:r>
            <a:endParaRPr sz="1400">
              <a:solidFill>
                <a:schemeClr val="dk1"/>
              </a:solidFill>
              <a:highlight>
                <a:srgbClr val="FFFFFF"/>
              </a:highlight>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7" name="Shape 3547"/>
        <p:cNvGrpSpPr/>
        <p:nvPr/>
      </p:nvGrpSpPr>
      <p:grpSpPr>
        <a:xfrm>
          <a:off x="0" y="0"/>
          <a:ext cx="0" cy="0"/>
          <a:chOff x="0" y="0"/>
          <a:chExt cx="0" cy="0"/>
        </a:xfrm>
      </p:grpSpPr>
      <p:sp>
        <p:nvSpPr>
          <p:cNvPr id="3548" name="Google Shape;3548;g13dd87ce0c9_0_9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9" name="Google Shape;3549;g13dd87ce0c9_0_9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Now, what if you’d like to send a check directly to a provider?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5" name="Shape 3555"/>
        <p:cNvGrpSpPr/>
        <p:nvPr/>
      </p:nvGrpSpPr>
      <p:grpSpPr>
        <a:xfrm>
          <a:off x="0" y="0"/>
          <a:ext cx="0" cy="0"/>
          <a:chOff x="0" y="0"/>
          <a:chExt cx="0" cy="0"/>
        </a:xfrm>
      </p:grpSpPr>
      <p:sp>
        <p:nvSpPr>
          <p:cNvPr id="3556" name="Google Shape;3556;g23be065e7b4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7" name="Google Shape;3557;g23be065e7b4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send a reimbursement check directly to a provider in your online account, scroll down to the “I Want To” section on the “Home” tab.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Under the “I Want To” section, select “Send Payment.”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4" name="Shape 3564"/>
        <p:cNvGrpSpPr/>
        <p:nvPr/>
      </p:nvGrpSpPr>
      <p:grpSpPr>
        <a:xfrm>
          <a:off x="0" y="0"/>
          <a:ext cx="0" cy="0"/>
          <a:chOff x="0" y="0"/>
          <a:chExt cx="0" cy="0"/>
        </a:xfrm>
      </p:grpSpPr>
      <p:sp>
        <p:nvSpPr>
          <p:cNvPr id="3565" name="Google Shape;3565;g240dae6a48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6" name="Google Shape;3566;g240dae6a48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new page showing your available balance, as well as fields to enter your claim information.   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“Pay To” field, open the drop-down menu and select “Someone Else.”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you’ve completed both fields,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3" name="Shape 3573"/>
        <p:cNvGrpSpPr/>
        <p:nvPr/>
      </p:nvGrpSpPr>
      <p:grpSpPr>
        <a:xfrm>
          <a:off x="0" y="0"/>
          <a:ext cx="0" cy="0"/>
          <a:chOff x="0" y="0"/>
          <a:chExt cx="0" cy="0"/>
        </a:xfrm>
      </p:grpSpPr>
      <p:sp>
        <p:nvSpPr>
          <p:cNvPr id="3574" name="Google Shape;3574;g240dae6a48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5" name="Google Shape;3575;g240dae6a48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you will be required to enter information on the provider you wish to pay.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Complete the required fields.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7" name="Shape 3427"/>
        <p:cNvGrpSpPr/>
        <p:nvPr/>
      </p:nvGrpSpPr>
      <p:grpSpPr>
        <a:xfrm>
          <a:off x="0" y="0"/>
          <a:ext cx="0" cy="0"/>
          <a:chOff x="0" y="0"/>
          <a:chExt cx="0" cy="0"/>
        </a:xfrm>
      </p:grpSpPr>
      <p:sp>
        <p:nvSpPr>
          <p:cNvPr id="3428" name="Google Shape;3428;g13dd87ce0c9_0_9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9" name="Google Shape;3429;g13dd87ce0c9_0_9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Hello everyone, and welcome to your post-enrollment webinar, </a:t>
            </a:r>
            <a:r>
              <a:rPr b="1" lang="en" sz="1400">
                <a:solidFill>
                  <a:schemeClr val="dk1"/>
                </a:solidFill>
                <a:latin typeface="Open Sans"/>
                <a:ea typeface="Open Sans"/>
                <a:cs typeface="Open Sans"/>
                <a:sym typeface="Open Sans"/>
              </a:rPr>
              <a:t>Getting started with Claims, </a:t>
            </a:r>
            <a:r>
              <a:rPr lang="en" sz="1400">
                <a:solidFill>
                  <a:schemeClr val="dk1"/>
                </a:solidFill>
                <a:latin typeface="Open Sans"/>
                <a:ea typeface="Open Sans"/>
                <a:cs typeface="Open Sans"/>
                <a:sym typeface="Open Sans"/>
              </a:rPr>
              <a:t>presented by WEX.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br>
              <a:rPr lang="en" sz="1400">
                <a:solidFill>
                  <a:schemeClr val="dk1"/>
                </a:solidFill>
                <a:latin typeface="Open Sans"/>
                <a:ea typeface="Open Sans"/>
                <a:cs typeface="Open Sans"/>
                <a:sym typeface="Open Sans"/>
              </a:rPr>
            </a:br>
            <a:r>
              <a:rPr lang="en" sz="1400">
                <a:solidFill>
                  <a:schemeClr val="dk1"/>
                </a:solidFill>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the multiple ways you can file claims.</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6" name="Shape 3586"/>
        <p:cNvGrpSpPr/>
        <p:nvPr/>
      </p:nvGrpSpPr>
      <p:grpSpPr>
        <a:xfrm>
          <a:off x="0" y="0"/>
          <a:ext cx="0" cy="0"/>
          <a:chOff x="0" y="0"/>
          <a:chExt cx="0" cy="0"/>
        </a:xfrm>
      </p:grpSpPr>
      <p:sp>
        <p:nvSpPr>
          <p:cNvPr id="3587" name="Google Shape;3587;g240dae6a48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8" name="Google Shape;3588;g240dae6a48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search for your provider and select the appropriate option.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6" name="Shape 3616"/>
        <p:cNvGrpSpPr/>
        <p:nvPr/>
      </p:nvGrpSpPr>
      <p:grpSpPr>
        <a:xfrm>
          <a:off x="0" y="0"/>
          <a:ext cx="0" cy="0"/>
          <a:chOff x="0" y="0"/>
          <a:chExt cx="0" cy="0"/>
        </a:xfrm>
      </p:grpSpPr>
      <p:sp>
        <p:nvSpPr>
          <p:cNvPr id="3617" name="Google Shape;3617;g240dae6a48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8" name="Google Shape;3618;g240dae6a48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1" name="Shape 3641"/>
        <p:cNvGrpSpPr/>
        <p:nvPr/>
      </p:nvGrpSpPr>
      <p:grpSpPr>
        <a:xfrm>
          <a:off x="0" y="0"/>
          <a:ext cx="0" cy="0"/>
          <a:chOff x="0" y="0"/>
          <a:chExt cx="0" cy="0"/>
        </a:xfrm>
      </p:grpSpPr>
      <p:sp>
        <p:nvSpPr>
          <p:cNvPr id="3642" name="Google Shape;3642;g240dae6a483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3" name="Google Shape;3643;g240dae6a483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You will need to provide receipt documentation for your claim.  Under “Receipts and Documentation,” select “Upload Valid Documentation</a:t>
            </a:r>
            <a:endParaRPr sz="1400">
              <a:solidFill>
                <a:srgbClr val="231F20"/>
              </a:solidFill>
              <a:latin typeface="Open Sans"/>
              <a:ea typeface="Open Sans"/>
              <a:cs typeface="Open Sans"/>
              <a:sym typeface="Open Sans"/>
            </a:endParaRPr>
          </a:p>
          <a:p>
            <a:pPr indent="0" lvl="0" marL="0" rtl="0" algn="l">
              <a:lnSpc>
                <a:spcPct val="107916"/>
              </a:lnSpc>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6" name="Shape 3666"/>
        <p:cNvGrpSpPr/>
        <p:nvPr/>
      </p:nvGrpSpPr>
      <p:grpSpPr>
        <a:xfrm>
          <a:off x="0" y="0"/>
          <a:ext cx="0" cy="0"/>
          <a:chOff x="0" y="0"/>
          <a:chExt cx="0" cy="0"/>
        </a:xfrm>
      </p:grpSpPr>
      <p:sp>
        <p:nvSpPr>
          <p:cNvPr id="3667" name="Google Shape;3667;g240e30be4d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8" name="Google Shape;3668;g240e30be4d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open a window for you to upload your receipt.  Select an image saved to your receipt organizer….</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4" name="Shape 3674"/>
        <p:cNvGrpSpPr/>
        <p:nvPr/>
      </p:nvGrpSpPr>
      <p:grpSpPr>
        <a:xfrm>
          <a:off x="0" y="0"/>
          <a:ext cx="0" cy="0"/>
          <a:chOff x="0" y="0"/>
          <a:chExt cx="0" cy="0"/>
        </a:xfrm>
      </p:grpSpPr>
      <p:sp>
        <p:nvSpPr>
          <p:cNvPr id="3675" name="Google Shape;3675;g240e30be4d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6" name="Google Shape;3676;g240e30be4d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select “Browse for a file” and choose the file containing your receipt.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9" name="Shape 3699"/>
        <p:cNvGrpSpPr/>
        <p:nvPr/>
      </p:nvGrpSpPr>
      <p:grpSpPr>
        <a:xfrm>
          <a:off x="0" y="0"/>
          <a:ext cx="0" cy="0"/>
          <a:chOff x="0" y="0"/>
          <a:chExt cx="0" cy="0"/>
        </a:xfrm>
      </p:grpSpPr>
      <p:sp>
        <p:nvSpPr>
          <p:cNvPr id="3700" name="Google Shape;3700;g240e30be4d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1" name="Google Shape;3701;g240e30be4d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After all the documentation is uploaded,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b="1"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4" name="Shape 3724"/>
        <p:cNvGrpSpPr/>
        <p:nvPr/>
      </p:nvGrpSpPr>
      <p:grpSpPr>
        <a:xfrm>
          <a:off x="0" y="0"/>
          <a:ext cx="0" cy="0"/>
          <a:chOff x="0" y="0"/>
          <a:chExt cx="0" cy="0"/>
        </a:xfrm>
      </p:grpSpPr>
      <p:sp>
        <p:nvSpPr>
          <p:cNvPr id="3725" name="Google Shape;3725;g240e30be4d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6" name="Google Shape;3726;g240e30be4d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close the window. From here,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9" name="Shape 3749"/>
        <p:cNvGrpSpPr/>
        <p:nvPr/>
      </p:nvGrpSpPr>
      <p:grpSpPr>
        <a:xfrm>
          <a:off x="0" y="0"/>
          <a:ext cx="0" cy="0"/>
          <a:chOff x="0" y="0"/>
          <a:chExt cx="0" cy="0"/>
        </a:xfrm>
      </p:grpSpPr>
      <p:sp>
        <p:nvSpPr>
          <p:cNvPr id="3750" name="Google Shape;3750;g240e30be4de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1" name="Google Shape;3751;g240e30be4de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provide claim details.  Enter the required fields and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7" name="Shape 3777"/>
        <p:cNvGrpSpPr/>
        <p:nvPr/>
      </p:nvGrpSpPr>
      <p:grpSpPr>
        <a:xfrm>
          <a:off x="0" y="0"/>
          <a:ext cx="0" cy="0"/>
          <a:chOff x="0" y="0"/>
          <a:chExt cx="0" cy="0"/>
        </a:xfrm>
      </p:grpSpPr>
      <p:sp>
        <p:nvSpPr>
          <p:cNvPr id="3778" name="Google Shape;3778;g240e30be4de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9" name="Google Shape;3779;g240e30be4de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Review your transaction summary. If changes are needed, select “Update.”</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2" name="Shape 3802"/>
        <p:cNvGrpSpPr/>
        <p:nvPr/>
      </p:nvGrpSpPr>
      <p:grpSpPr>
        <a:xfrm>
          <a:off x="0" y="0"/>
          <a:ext cx="0" cy="0"/>
          <a:chOff x="0" y="0"/>
          <a:chExt cx="0" cy="0"/>
        </a:xfrm>
      </p:grpSpPr>
      <p:sp>
        <p:nvSpPr>
          <p:cNvPr id="3803" name="Google Shape;3803;g240e30be4d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4" name="Google Shape;3804;g240e30be4d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all the information is correct, review the claim’s terms and conditions, and then select the box indicating you have read, understand, and agree to them.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3" name="Shape 3433"/>
        <p:cNvGrpSpPr/>
        <p:nvPr/>
      </p:nvGrpSpPr>
      <p:grpSpPr>
        <a:xfrm>
          <a:off x="0" y="0"/>
          <a:ext cx="0" cy="0"/>
          <a:chOff x="0" y="0"/>
          <a:chExt cx="0" cy="0"/>
        </a:xfrm>
      </p:grpSpPr>
      <p:sp>
        <p:nvSpPr>
          <p:cNvPr id="3434" name="Google Shape;3434;g23bace351b7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5" name="Google Shape;3435;g23bace351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solidFill>
                  <a:schemeClr val="dk1"/>
                </a:solidFill>
                <a:latin typeface="Open Sans"/>
                <a:ea typeface="Open Sans"/>
                <a:cs typeface="Open Sans"/>
                <a:sym typeface="Open Sans"/>
              </a:rPr>
              <a:t>***If slides are removed from the deck, please remember to remove that task from this slide image and text*** </a:t>
            </a:r>
            <a:endParaRPr b="1" i="1"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i="1"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During our time together, we will be covering:</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br>
              <a:rPr lang="en" sz="1200">
                <a:solidFill>
                  <a:schemeClr val="dk1"/>
                </a:solidFill>
                <a:latin typeface="Times New Roman"/>
                <a:ea typeface="Times New Roman"/>
                <a:cs typeface="Times New Roman"/>
                <a:sym typeface="Times New Roman"/>
              </a:rPr>
            </a:br>
            <a:endParaRPr sz="1200">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file a claim in your online account</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send a reimbursement check directly to a provider in your online account</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file a claim in the mobile app</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use the Explanation of Benefits (EOB) Smart Scan feature</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use the benefits mobile app eligible expense scanner</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How to submit a recurring dependent care claim form</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6" name="Shape 3846"/>
        <p:cNvGrpSpPr/>
        <p:nvPr/>
      </p:nvGrpSpPr>
      <p:grpSpPr>
        <a:xfrm>
          <a:off x="0" y="0"/>
          <a:ext cx="0" cy="0"/>
          <a:chOff x="0" y="0"/>
          <a:chExt cx="0" cy="0"/>
        </a:xfrm>
      </p:grpSpPr>
      <p:sp>
        <p:nvSpPr>
          <p:cNvPr id="3847" name="Google Shape;3847;g240e30be4de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8" name="Google Shape;3848;g240e30be4de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3" name="Shape 3893"/>
        <p:cNvGrpSpPr/>
        <p:nvPr/>
      </p:nvGrpSpPr>
      <p:grpSpPr>
        <a:xfrm>
          <a:off x="0" y="0"/>
          <a:ext cx="0" cy="0"/>
          <a:chOff x="0" y="0"/>
          <a:chExt cx="0" cy="0"/>
        </a:xfrm>
      </p:grpSpPr>
      <p:sp>
        <p:nvSpPr>
          <p:cNvPr id="3894" name="Google Shape;3894;g240e30be4de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5" name="Google Shape;3895;g240e30be4de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You will receive a confirmation message that verifies the claim was successfully submitted.</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documentation will typically be processed within two business days.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chemeClr val="dk1"/>
              </a:solidFill>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5" name="Shape 3935"/>
        <p:cNvGrpSpPr/>
        <p:nvPr/>
      </p:nvGrpSpPr>
      <p:grpSpPr>
        <a:xfrm>
          <a:off x="0" y="0"/>
          <a:ext cx="0" cy="0"/>
          <a:chOff x="0" y="0"/>
          <a:chExt cx="0" cy="0"/>
        </a:xfrm>
      </p:grpSpPr>
      <p:sp>
        <p:nvSpPr>
          <p:cNvPr id="3936" name="Google Shape;3936;g242613a5fd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7" name="Google Shape;3937;g242613a5fd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about the mobile app?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There are two ways to file a claim in the WEX benefits mobile app, depending on how you want funds to be transferred. </a:t>
            </a:r>
            <a:endParaRPr sz="1400">
              <a:solidFill>
                <a:srgbClr val="231F20"/>
              </a:solidFill>
              <a:latin typeface="Open Sans"/>
              <a:ea typeface="Open Sans"/>
              <a:cs typeface="Open Sans"/>
              <a:sym typeface="Open Sans"/>
            </a:endParaRPr>
          </a:p>
          <a:p>
            <a:pPr indent="0" lvl="0" marL="0" rtl="0" algn="l">
              <a:spcBef>
                <a:spcPts val="80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4" name="Shape 3944"/>
        <p:cNvGrpSpPr/>
        <p:nvPr/>
      </p:nvGrpSpPr>
      <p:grpSpPr>
        <a:xfrm>
          <a:off x="0" y="0"/>
          <a:ext cx="0" cy="0"/>
          <a:chOff x="0" y="0"/>
          <a:chExt cx="0" cy="0"/>
        </a:xfrm>
      </p:grpSpPr>
      <p:sp>
        <p:nvSpPr>
          <p:cNvPr id="3945" name="Google Shape;3945;g242613a5fd9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6" name="Google Shape;3946;g242613a5fd9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want to receive your benefit funds directly to make up for something you paid for out of pocket, select “Reimburse myself.”</a:t>
            </a:r>
            <a:endParaRPr>
              <a:solidFill>
                <a:srgbClr val="231F20"/>
              </a:solidFill>
              <a:latin typeface="Tahoma"/>
              <a:ea typeface="Tahoma"/>
              <a:cs typeface="Tahoma"/>
              <a:sym typeface="Tahoma"/>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8" name="Shape 3958"/>
        <p:cNvGrpSpPr/>
        <p:nvPr/>
      </p:nvGrpSpPr>
      <p:grpSpPr>
        <a:xfrm>
          <a:off x="0" y="0"/>
          <a:ext cx="0" cy="0"/>
          <a:chOff x="0" y="0"/>
          <a:chExt cx="0" cy="0"/>
        </a:xfrm>
      </p:grpSpPr>
      <p:sp>
        <p:nvSpPr>
          <p:cNvPr id="3959" name="Google Shape;3959;g243fa1f34e1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0" name="Google Shape;3960;g243fa1f34e1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want to send your benefit funds directly to a provider to pay for an eligible expense, select “Send Payment.”</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Both processes are similar, so we will demonstrate with the “Send Payment” option.</a:t>
            </a:r>
            <a:endParaRPr>
              <a:solidFill>
                <a:srgbClr val="231F20"/>
              </a:solidFill>
              <a:latin typeface="Tahoma"/>
              <a:ea typeface="Tahoma"/>
              <a:cs typeface="Tahoma"/>
              <a:sym typeface="Tahoma"/>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2" name="Shape 3972"/>
        <p:cNvGrpSpPr/>
        <p:nvPr/>
      </p:nvGrpSpPr>
      <p:grpSpPr>
        <a:xfrm>
          <a:off x="0" y="0"/>
          <a:ext cx="0" cy="0"/>
          <a:chOff x="0" y="0"/>
          <a:chExt cx="0" cy="0"/>
        </a:xfrm>
      </p:grpSpPr>
      <p:sp>
        <p:nvSpPr>
          <p:cNvPr id="3973" name="Google Shape;3973;g242613a5fd9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4" name="Google Shape;3974;g242613a5fd9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Select the plan from which you’re requesting reimbursement. </a:t>
            </a:r>
            <a:endParaRPr b="1" sz="1400">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6" name="Shape 3986"/>
        <p:cNvGrpSpPr/>
        <p:nvPr/>
      </p:nvGrpSpPr>
      <p:grpSpPr>
        <a:xfrm>
          <a:off x="0" y="0"/>
          <a:ext cx="0" cy="0"/>
          <a:chOff x="0" y="0"/>
          <a:chExt cx="0" cy="0"/>
        </a:xfrm>
      </p:grpSpPr>
      <p:sp>
        <p:nvSpPr>
          <p:cNvPr id="3987" name="Google Shape;3987;g242613a5fd9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8" name="Google Shape;3988;g242613a5fd9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You’ll need to select a payee for the claim. You can either add a new payee</a:t>
            </a:r>
            <a:r>
              <a:rPr lang="en">
                <a:solidFill>
                  <a:srgbClr val="231F20"/>
                </a:solidFill>
                <a:latin typeface="Tahoma"/>
                <a:ea typeface="Tahoma"/>
                <a:cs typeface="Tahoma"/>
                <a:sym typeface="Tahoma"/>
              </a:rPr>
              <a:t>…</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0" name="Shape 4000"/>
        <p:cNvGrpSpPr/>
        <p:nvPr/>
      </p:nvGrpSpPr>
      <p:grpSpPr>
        <a:xfrm>
          <a:off x="0" y="0"/>
          <a:ext cx="0" cy="0"/>
          <a:chOff x="0" y="0"/>
          <a:chExt cx="0" cy="0"/>
        </a:xfrm>
      </p:grpSpPr>
      <p:sp>
        <p:nvSpPr>
          <p:cNvPr id="4001" name="Google Shape;4001;g28291ad3268_3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2" name="Google Shape;4002;g28291ad3268_3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choose an existing payee from the list.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5" name="Shape 4015"/>
        <p:cNvGrpSpPr/>
        <p:nvPr/>
      </p:nvGrpSpPr>
      <p:grpSpPr>
        <a:xfrm>
          <a:off x="0" y="0"/>
          <a:ext cx="0" cy="0"/>
          <a:chOff x="0" y="0"/>
          <a:chExt cx="0" cy="0"/>
        </a:xfrm>
      </p:grpSpPr>
      <p:sp>
        <p:nvSpPr>
          <p:cNvPr id="4016" name="Google Shape;4016;g242613a5fd9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7" name="Google Shape;4017;g242613a5fd9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selected “Reimburse myself,” this screen will ask for your preferred payment method to receive the reimbursement.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9" name="Shape 4029"/>
        <p:cNvGrpSpPr/>
        <p:nvPr/>
      </p:nvGrpSpPr>
      <p:grpSpPr>
        <a:xfrm>
          <a:off x="0" y="0"/>
          <a:ext cx="0" cy="0"/>
          <a:chOff x="0" y="0"/>
          <a:chExt cx="0" cy="0"/>
        </a:xfrm>
      </p:grpSpPr>
      <p:sp>
        <p:nvSpPr>
          <p:cNvPr id="4030" name="Google Shape;4030;g242613a5fd9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1" name="Google Shape;4031;g242613a5fd9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provide the claim details in the required fields.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6" name="Shape 3456"/>
        <p:cNvGrpSpPr/>
        <p:nvPr/>
      </p:nvGrpSpPr>
      <p:grpSpPr>
        <a:xfrm>
          <a:off x="0" y="0"/>
          <a:ext cx="0" cy="0"/>
          <a:chOff x="0" y="0"/>
          <a:chExt cx="0" cy="0"/>
        </a:xfrm>
      </p:grpSpPr>
      <p:sp>
        <p:nvSpPr>
          <p:cNvPr id="3457" name="Google Shape;3457;g240a60980c6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8" name="Google Shape;3458;g240a60980c6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First things first, how to file a claim in your online account.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7" name="Shape 4047"/>
        <p:cNvGrpSpPr/>
        <p:nvPr/>
      </p:nvGrpSpPr>
      <p:grpSpPr>
        <a:xfrm>
          <a:off x="0" y="0"/>
          <a:ext cx="0" cy="0"/>
          <a:chOff x="0" y="0"/>
          <a:chExt cx="0" cy="0"/>
        </a:xfrm>
      </p:grpSpPr>
      <p:sp>
        <p:nvSpPr>
          <p:cNvPr id="4048" name="Google Shape;4048;g242613a5fd9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9" name="Google Shape;4049;g242613a5fd9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scroll down to the “Receipts” section and select “Upload Receipt.”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1" name="Shape 4061"/>
        <p:cNvGrpSpPr/>
        <p:nvPr/>
      </p:nvGrpSpPr>
      <p:grpSpPr>
        <a:xfrm>
          <a:off x="0" y="0"/>
          <a:ext cx="0" cy="0"/>
          <a:chOff x="0" y="0"/>
          <a:chExt cx="0" cy="0"/>
        </a:xfrm>
      </p:grpSpPr>
      <p:sp>
        <p:nvSpPr>
          <p:cNvPr id="4062" name="Google Shape;4062;g242613a5fd9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3" name="Google Shape;4063;g242613a5fd9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for you to upload your receipt. You can either take a photo of the documentation, or upload an existing photo on your mobile device.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3" name="Shape 4073"/>
        <p:cNvGrpSpPr/>
        <p:nvPr/>
      </p:nvGrpSpPr>
      <p:grpSpPr>
        <a:xfrm>
          <a:off x="0" y="0"/>
          <a:ext cx="0" cy="0"/>
          <a:chOff x="0" y="0"/>
          <a:chExt cx="0" cy="0"/>
        </a:xfrm>
      </p:grpSpPr>
      <p:sp>
        <p:nvSpPr>
          <p:cNvPr id="4074" name="Google Shape;4074;g242613a5fd9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5" name="Google Shape;4075;g242613a5fd9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have uploaded your receipt,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6" name="Shape 4086"/>
        <p:cNvGrpSpPr/>
        <p:nvPr/>
      </p:nvGrpSpPr>
      <p:grpSpPr>
        <a:xfrm>
          <a:off x="0" y="0"/>
          <a:ext cx="0" cy="0"/>
          <a:chOff x="0" y="0"/>
          <a:chExt cx="0" cy="0"/>
        </a:xfrm>
      </p:grpSpPr>
      <p:sp>
        <p:nvSpPr>
          <p:cNvPr id="4087" name="Google Shape;4087;g242613a5fd9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8" name="Google Shape;4088;g242613a5fd9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receive a confirmation once your claim has been successfully submitted.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0" name="Shape 4100"/>
        <p:cNvGrpSpPr/>
        <p:nvPr/>
      </p:nvGrpSpPr>
      <p:grpSpPr>
        <a:xfrm>
          <a:off x="0" y="0"/>
          <a:ext cx="0" cy="0"/>
          <a:chOff x="0" y="0"/>
          <a:chExt cx="0" cy="0"/>
        </a:xfrm>
      </p:grpSpPr>
      <p:sp>
        <p:nvSpPr>
          <p:cNvPr id="4101" name="Google Shape;4101;g242613a5f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2" name="Google Shape;4102;g242613a5f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let’s move on and look at how to use the Explanation of Benefits (or EOB) Smart Scan feature.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9" name="Shape 4109"/>
        <p:cNvGrpSpPr/>
        <p:nvPr/>
      </p:nvGrpSpPr>
      <p:grpSpPr>
        <a:xfrm>
          <a:off x="0" y="0"/>
          <a:ext cx="0" cy="0"/>
          <a:chOff x="0" y="0"/>
          <a:chExt cx="0" cy="0"/>
        </a:xfrm>
      </p:grpSpPr>
      <p:sp>
        <p:nvSpPr>
          <p:cNvPr id="4110" name="Google Shape;4110;g242613a5fd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1" name="Google Shape;4111;g242613a5fd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To begin using the explanation of benefits, or EOB, Smart Scan tool in the benefits mobile app, select “Start Scanning.”</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2" name="Shape 4122"/>
        <p:cNvGrpSpPr/>
        <p:nvPr/>
      </p:nvGrpSpPr>
      <p:grpSpPr>
        <a:xfrm>
          <a:off x="0" y="0"/>
          <a:ext cx="0" cy="0"/>
          <a:chOff x="0" y="0"/>
          <a:chExt cx="0" cy="0"/>
        </a:xfrm>
      </p:grpSpPr>
      <p:sp>
        <p:nvSpPr>
          <p:cNvPr id="4123" name="Google Shape;4123;g242613a5fd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4" name="Google Shape;4124;g242613a5fd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type of EOB you will be scanning.</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3" name="Shape 4133"/>
        <p:cNvGrpSpPr/>
        <p:nvPr/>
      </p:nvGrpSpPr>
      <p:grpSpPr>
        <a:xfrm>
          <a:off x="0" y="0"/>
          <a:ext cx="0" cy="0"/>
          <a:chOff x="0" y="0"/>
          <a:chExt cx="0" cy="0"/>
        </a:xfrm>
      </p:grpSpPr>
      <p:sp>
        <p:nvSpPr>
          <p:cNvPr id="4134" name="Google Shape;4134;g242613a5fd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5" name="Google Shape;4135;g242613a5fd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your insurance carrier from the list.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5" name="Shape 4145"/>
        <p:cNvGrpSpPr/>
        <p:nvPr/>
      </p:nvGrpSpPr>
      <p:grpSpPr>
        <a:xfrm>
          <a:off x="0" y="0"/>
          <a:ext cx="0" cy="0"/>
          <a:chOff x="0" y="0"/>
          <a:chExt cx="0" cy="0"/>
        </a:xfrm>
      </p:grpSpPr>
      <p:sp>
        <p:nvSpPr>
          <p:cNvPr id="4146" name="Google Shape;4146;g242613a5fd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7" name="Google Shape;4147;g242613a5fd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upload an image, select “Add Pages.”</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9" name="Shape 4159"/>
        <p:cNvGrpSpPr/>
        <p:nvPr/>
      </p:nvGrpSpPr>
      <p:grpSpPr>
        <a:xfrm>
          <a:off x="0" y="0"/>
          <a:ext cx="0" cy="0"/>
          <a:chOff x="0" y="0"/>
          <a:chExt cx="0" cy="0"/>
        </a:xfrm>
      </p:grpSpPr>
      <p:sp>
        <p:nvSpPr>
          <p:cNvPr id="4160" name="Google Shape;4160;g242613a5fd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1" name="Google Shape;4161;g242613a5fd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Then, choose the applicable upload method that contains your EOB image.</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5" name="Shape 3465"/>
        <p:cNvGrpSpPr/>
        <p:nvPr/>
      </p:nvGrpSpPr>
      <p:grpSpPr>
        <a:xfrm>
          <a:off x="0" y="0"/>
          <a:ext cx="0" cy="0"/>
          <a:chOff x="0" y="0"/>
          <a:chExt cx="0" cy="0"/>
        </a:xfrm>
      </p:grpSpPr>
      <p:sp>
        <p:nvSpPr>
          <p:cNvPr id="3466" name="Google Shape;3466;g23d97356142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7" name="Google Shape;3467;g23d97356142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file a claim in your online account, you’ll first need to select “Reimburse Myself.”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Be sure you’re not filing claims for expenses paid with your benefits debit card, as this could result in duplicate claim payments.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2" name="Shape 4172"/>
        <p:cNvGrpSpPr/>
        <p:nvPr/>
      </p:nvGrpSpPr>
      <p:grpSpPr>
        <a:xfrm>
          <a:off x="0" y="0"/>
          <a:ext cx="0" cy="0"/>
          <a:chOff x="0" y="0"/>
          <a:chExt cx="0" cy="0"/>
        </a:xfrm>
      </p:grpSpPr>
      <p:sp>
        <p:nvSpPr>
          <p:cNvPr id="4173" name="Google Shape;4173;g242613a5fd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4" name="Google Shape;4174;g242613a5fd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can add more pages by selecting “Add Pages” and repeating the previous step.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6" name="Shape 4186"/>
        <p:cNvGrpSpPr/>
        <p:nvPr/>
      </p:nvGrpSpPr>
      <p:grpSpPr>
        <a:xfrm>
          <a:off x="0" y="0"/>
          <a:ext cx="0" cy="0"/>
          <a:chOff x="0" y="0"/>
          <a:chExt cx="0" cy="0"/>
        </a:xfrm>
      </p:grpSpPr>
      <p:sp>
        <p:nvSpPr>
          <p:cNvPr id="4187" name="Google Shape;4187;g242613a5fd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8" name="Google Shape;4188;g242613a5fd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Otherwise,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9" name="Shape 4199"/>
        <p:cNvGrpSpPr/>
        <p:nvPr/>
      </p:nvGrpSpPr>
      <p:grpSpPr>
        <a:xfrm>
          <a:off x="0" y="0"/>
          <a:ext cx="0" cy="0"/>
          <a:chOff x="0" y="0"/>
          <a:chExt cx="0" cy="0"/>
        </a:xfrm>
      </p:grpSpPr>
      <p:sp>
        <p:nvSpPr>
          <p:cNvPr id="4200" name="Google Shape;4200;g242613a5fd9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1" name="Google Shape;4201;g242613a5fd9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Review the information in the EOB summary section.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3" name="Shape 4213"/>
        <p:cNvGrpSpPr/>
        <p:nvPr/>
      </p:nvGrpSpPr>
      <p:grpSpPr>
        <a:xfrm>
          <a:off x="0" y="0"/>
          <a:ext cx="0" cy="0"/>
          <a:chOff x="0" y="0"/>
          <a:chExt cx="0" cy="0"/>
        </a:xfrm>
      </p:grpSpPr>
      <p:sp>
        <p:nvSpPr>
          <p:cNvPr id="4214" name="Google Shape;4214;g242613a5fd9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5" name="Google Shape;4215;g242613a5fd9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the scan is misread or the EOB is missing data, an error icon will appear next to the field where the information is missing.</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9" name="Shape 4229"/>
        <p:cNvGrpSpPr/>
        <p:nvPr/>
      </p:nvGrpSpPr>
      <p:grpSpPr>
        <a:xfrm>
          <a:off x="0" y="0"/>
          <a:ext cx="0" cy="0"/>
          <a:chOff x="0" y="0"/>
          <a:chExt cx="0" cy="0"/>
        </a:xfrm>
      </p:grpSpPr>
      <p:sp>
        <p:nvSpPr>
          <p:cNvPr id="4230" name="Google Shape;4230;g242613a5fd9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1" name="Google Shape;4231;g242613a5fd9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You can select “Try Again” at the top of the screen to upload a new image. </a:t>
            </a:r>
            <a:endParaRPr b="1"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6" name="Shape 4246"/>
        <p:cNvGrpSpPr/>
        <p:nvPr/>
      </p:nvGrpSpPr>
      <p:grpSpPr>
        <a:xfrm>
          <a:off x="0" y="0"/>
          <a:ext cx="0" cy="0"/>
          <a:chOff x="0" y="0"/>
          <a:chExt cx="0" cy="0"/>
        </a:xfrm>
      </p:grpSpPr>
      <p:sp>
        <p:nvSpPr>
          <p:cNvPr id="4247" name="Google Shape;4247;g242613a5fd9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8" name="Google Shape;4248;g242613a5fd9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manually enter the missing information yourself by selecting “Enter Missing Data.”</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3" name="Shape 4263"/>
        <p:cNvGrpSpPr/>
        <p:nvPr/>
      </p:nvGrpSpPr>
      <p:grpSpPr>
        <a:xfrm>
          <a:off x="0" y="0"/>
          <a:ext cx="0" cy="0"/>
          <a:chOff x="0" y="0"/>
          <a:chExt cx="0" cy="0"/>
        </a:xfrm>
      </p:grpSpPr>
      <p:sp>
        <p:nvSpPr>
          <p:cNvPr id="4264" name="Google Shape;4264;g242613a5fd9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5" name="Google Shape;4265;g242613a5fd9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Once the information is confirmed, select the account from which you will pay and complete the remaining fields.</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6" name="Shape 4276"/>
        <p:cNvGrpSpPr/>
        <p:nvPr/>
      </p:nvGrpSpPr>
      <p:grpSpPr>
        <a:xfrm>
          <a:off x="0" y="0"/>
          <a:ext cx="0" cy="0"/>
          <a:chOff x="0" y="0"/>
          <a:chExt cx="0" cy="0"/>
        </a:xfrm>
      </p:grpSpPr>
      <p:sp>
        <p:nvSpPr>
          <p:cNvPr id="4277" name="Google Shape;4277;g242613a5fd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8" name="Google Shape;4278;g242613a5fd9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Now let’s look at how to use the mobile app eligible expense scanner. </a:t>
            </a:r>
            <a:endParaRPr sz="1400">
              <a:latin typeface="Open Sans"/>
              <a:ea typeface="Open Sans"/>
              <a:cs typeface="Open Sans"/>
              <a:sym typeface="Open Sans"/>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5" name="Shape 4285"/>
        <p:cNvGrpSpPr/>
        <p:nvPr/>
      </p:nvGrpSpPr>
      <p:grpSpPr>
        <a:xfrm>
          <a:off x="0" y="0"/>
          <a:ext cx="0" cy="0"/>
          <a:chOff x="0" y="0"/>
          <a:chExt cx="0" cy="0"/>
        </a:xfrm>
      </p:grpSpPr>
      <p:sp>
        <p:nvSpPr>
          <p:cNvPr id="4286" name="Google Shape;4286;g242613a5fd9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7" name="Google Shape;4287;g242613a5fd9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use the benefits mobile app eligible expense scanner, select “Scan Item for Eligibility.”</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9" name="Shape 4299"/>
        <p:cNvGrpSpPr/>
        <p:nvPr/>
      </p:nvGrpSpPr>
      <p:grpSpPr>
        <a:xfrm>
          <a:off x="0" y="0"/>
          <a:ext cx="0" cy="0"/>
          <a:chOff x="0" y="0"/>
          <a:chExt cx="0" cy="0"/>
        </a:xfrm>
      </p:grpSpPr>
      <p:sp>
        <p:nvSpPr>
          <p:cNvPr id="4300" name="Google Shape;4300;g242613a5fd9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1" name="Google Shape;4301;g242613a5fd9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it’s your first time using the scanner, you’ll be asked to review the terms and conditions for using the scanner.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Read the terms, and then select the box indicating that you’ve read, understand, and agree to them.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3" name="Shape 3473"/>
        <p:cNvGrpSpPr/>
        <p:nvPr/>
      </p:nvGrpSpPr>
      <p:grpSpPr>
        <a:xfrm>
          <a:off x="0" y="0"/>
          <a:ext cx="0" cy="0"/>
          <a:chOff x="0" y="0"/>
          <a:chExt cx="0" cy="0"/>
        </a:xfrm>
      </p:grpSpPr>
      <p:sp>
        <p:nvSpPr>
          <p:cNvPr id="3474" name="Google Shape;3474;g23d97356142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5" name="Google Shape;3475;g23d97356142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new page showing your available balance, as well as fields to enter your claim information.  Here, you will need to complete the required fields.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“Pay To” field, open the drop-down menu and select “Me.”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3" name="Shape 4313"/>
        <p:cNvGrpSpPr/>
        <p:nvPr/>
      </p:nvGrpSpPr>
      <p:grpSpPr>
        <a:xfrm>
          <a:off x="0" y="0"/>
          <a:ext cx="0" cy="0"/>
          <a:chOff x="0" y="0"/>
          <a:chExt cx="0" cy="0"/>
        </a:xfrm>
      </p:grpSpPr>
      <p:sp>
        <p:nvSpPr>
          <p:cNvPr id="4314" name="Google Shape;4314;g242613a5fd9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5" name="Google Shape;4315;g242613a5fd9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When the scanner opens, use your phone’s camera to scan the product’s barcode.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1400">
                <a:solidFill>
                  <a:srgbClr val="231F20"/>
                </a:solidFill>
                <a:latin typeface="Open Sans"/>
                <a:ea typeface="Open Sans"/>
                <a:cs typeface="Open Sans"/>
                <a:sym typeface="Open Sans"/>
              </a:rPr>
              <a:t> </a:t>
            </a:r>
            <a:endParaRPr b="1"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5" name="Shape 4325"/>
        <p:cNvGrpSpPr/>
        <p:nvPr/>
      </p:nvGrpSpPr>
      <p:grpSpPr>
        <a:xfrm>
          <a:off x="0" y="0"/>
          <a:ext cx="0" cy="0"/>
          <a:chOff x="0" y="0"/>
          <a:chExt cx="0" cy="0"/>
        </a:xfrm>
      </p:grpSpPr>
      <p:sp>
        <p:nvSpPr>
          <p:cNvPr id="4326" name="Google Shape;4326;g242613a5fd9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7" name="Google Shape;4327;g242613a5fd9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scanner will display a message to verify whether or not the item is an eligible expense based on your plan.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can scan up to one hundred barcodes per month.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1" name="Shape 4341"/>
        <p:cNvGrpSpPr/>
        <p:nvPr/>
      </p:nvGrpSpPr>
      <p:grpSpPr>
        <a:xfrm>
          <a:off x="0" y="0"/>
          <a:ext cx="0" cy="0"/>
          <a:chOff x="0" y="0"/>
          <a:chExt cx="0" cy="0"/>
        </a:xfrm>
      </p:grpSpPr>
      <p:sp>
        <p:nvSpPr>
          <p:cNvPr id="4342" name="Google Shape;4342;g242613a5fd9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3" name="Google Shape;4343;g242613a5fd9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can you do specifically for your dependent care account? Eliminate the need to file claims throughout the year for dependent care expenses by enrolling in recurring dependent care reimbursement. </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0" name="Shape 4350"/>
        <p:cNvGrpSpPr/>
        <p:nvPr/>
      </p:nvGrpSpPr>
      <p:grpSpPr>
        <a:xfrm>
          <a:off x="0" y="0"/>
          <a:ext cx="0" cy="0"/>
          <a:chOff x="0" y="0"/>
          <a:chExt cx="0" cy="0"/>
        </a:xfrm>
      </p:grpSpPr>
      <p:sp>
        <p:nvSpPr>
          <p:cNvPr id="4351" name="Google Shape;4351;g28291ad3268_3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2" name="Google Shape;4352;g28291ad3268_3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Using the Recurring Dependent Care Request form, which can be found in the Videos &amp; Forms section of your online account, you are able to file for automatic recurring reimbursement for your eligible dependent care expenses. </a:t>
            </a:r>
            <a:endParaRPr b="1"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9" name="Shape 4359"/>
        <p:cNvGrpSpPr/>
        <p:nvPr/>
      </p:nvGrpSpPr>
      <p:grpSpPr>
        <a:xfrm>
          <a:off x="0" y="0"/>
          <a:ext cx="0" cy="0"/>
          <a:chOff x="0" y="0"/>
          <a:chExt cx="0" cy="0"/>
        </a:xfrm>
      </p:grpSpPr>
      <p:sp>
        <p:nvSpPr>
          <p:cNvPr id="4360" name="Google Shape;4360;g242613a5fd9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1" name="Google Shape;4361;g242613a5fd9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This process requires you to submit one form per year for each daycare provider you use. You and your daycare provider will complete the Recurring Dependent Care Request Form. You can submit the form by email, fax, mail, or upload directly through your online account. Once your form is processed, you will be automatically reimbursed throughout the plan year.</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2" name="Shape 4372"/>
        <p:cNvGrpSpPr/>
        <p:nvPr/>
      </p:nvGrpSpPr>
      <p:grpSpPr>
        <a:xfrm>
          <a:off x="0" y="0"/>
          <a:ext cx="0" cy="0"/>
          <a:chOff x="0" y="0"/>
          <a:chExt cx="0" cy="0"/>
        </a:xfrm>
      </p:grpSpPr>
      <p:sp>
        <p:nvSpPr>
          <p:cNvPr id="4373" name="Google Shape;4373;g30582a62a68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4" name="Google Shape;4374;g30582a62a68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9" name="Shape 4409"/>
        <p:cNvGrpSpPr/>
        <p:nvPr/>
      </p:nvGrpSpPr>
      <p:grpSpPr>
        <a:xfrm>
          <a:off x="0" y="0"/>
          <a:ext cx="0" cy="0"/>
          <a:chOff x="0" y="0"/>
          <a:chExt cx="0" cy="0"/>
        </a:xfrm>
      </p:grpSpPr>
      <p:sp>
        <p:nvSpPr>
          <p:cNvPr id="4410" name="Google Shape;4410;g23eac8402d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1" name="Google Shape;4411;g23eac8402d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I want to thank you for taking the time to be with me today and I hope you found this presentation both educational and enjoyable.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0" name="Shape 3480"/>
        <p:cNvGrpSpPr/>
        <p:nvPr/>
      </p:nvGrpSpPr>
      <p:grpSpPr>
        <a:xfrm>
          <a:off x="0" y="0"/>
          <a:ext cx="0" cy="0"/>
          <a:chOff x="0" y="0"/>
          <a:chExt cx="0" cy="0"/>
        </a:xfrm>
      </p:grpSpPr>
      <p:sp>
        <p:nvSpPr>
          <p:cNvPr id="3481" name="Google Shape;3481;g240a60980c6_2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2" name="Google Shape;3482;g240a60980c6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Under “Receipts and Documentation,” select “Upload Valid Documentation.”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7" name="Shape 3487"/>
        <p:cNvGrpSpPr/>
        <p:nvPr/>
      </p:nvGrpSpPr>
      <p:grpSpPr>
        <a:xfrm>
          <a:off x="0" y="0"/>
          <a:ext cx="0" cy="0"/>
          <a:chOff x="0" y="0"/>
          <a:chExt cx="0" cy="0"/>
        </a:xfrm>
      </p:grpSpPr>
      <p:sp>
        <p:nvSpPr>
          <p:cNvPr id="3488" name="Google Shape;3488;g240a60980c6_2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9" name="Google Shape;3489;g240a60980c6_2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requesting you to upload your documentation. Choose a receipt you’ve previously saved to your receipt organizer...</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4" name="Shape 3494"/>
        <p:cNvGrpSpPr/>
        <p:nvPr/>
      </p:nvGrpSpPr>
      <p:grpSpPr>
        <a:xfrm>
          <a:off x="0" y="0"/>
          <a:ext cx="0" cy="0"/>
          <a:chOff x="0" y="0"/>
          <a:chExt cx="0" cy="0"/>
        </a:xfrm>
      </p:grpSpPr>
      <p:sp>
        <p:nvSpPr>
          <p:cNvPr id="3495" name="Google Shape;3495;g240a60980c6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6" name="Google Shape;3496;g240a60980c6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or select “Browse” and choose the file containing your receipt.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7.png"/><Relationship Id="rId4" Type="http://schemas.openxmlformats.org/officeDocument/2006/relationships/image" Target="../media/image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0.png"/><Relationship Id="rId4" Type="http://schemas.openxmlformats.org/officeDocument/2006/relationships/image" Target="../media/image9.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6" name="Google Shape;56;p14"/>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65"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68" name="Google Shape;68;p15"/>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70" name="Shape 70"/>
        <p:cNvGrpSpPr/>
        <p:nvPr/>
      </p:nvGrpSpPr>
      <p:grpSpPr>
        <a:xfrm>
          <a:off x="0" y="0"/>
          <a:ext cx="0" cy="0"/>
          <a:chOff x="0" y="0"/>
          <a:chExt cx="0" cy="0"/>
        </a:xfrm>
      </p:grpSpPr>
      <p:sp>
        <p:nvSpPr>
          <p:cNvPr id="71" name="Google Shape;71;p16"/>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72" name="Google Shape;72;p16"/>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1" name="Google Shape;81;p16"/>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82" name="Shape 82"/>
        <p:cNvGrpSpPr/>
        <p:nvPr/>
      </p:nvGrpSpPr>
      <p:grpSpPr>
        <a:xfrm>
          <a:off x="0" y="0"/>
          <a:ext cx="0" cy="0"/>
          <a:chOff x="0" y="0"/>
          <a:chExt cx="0" cy="0"/>
        </a:xfrm>
      </p:grpSpPr>
      <p:sp>
        <p:nvSpPr>
          <p:cNvPr id="83" name="Google Shape;83;p17"/>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84" name="Google Shape;84;p17"/>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3" name="Google Shape;93;p17"/>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94"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2" name="Google Shape;182;p18"/>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183" name="Google Shape;183;p18"/>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2" name="Google Shape;192;p18"/>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193" name="Google Shape;193;p18"/>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94"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9"/>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197" name="Google Shape;197;p19"/>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198" name="Google Shape;198;p19"/>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199" name="Google Shape;199;p19"/>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9"/>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9" name="Google Shape;209;p19"/>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9"/>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846"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20"/>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849" name="Google Shape;849;p20"/>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850" name="Google Shape;850;p20"/>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851" name="Google Shape;851;p20"/>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0"/>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20"/>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5" name="Shape 1425"/>
        <p:cNvGrpSpPr/>
        <p:nvPr/>
      </p:nvGrpSpPr>
      <p:grpSpPr>
        <a:xfrm>
          <a:off x="0" y="0"/>
          <a:ext cx="0" cy="0"/>
          <a:chOff x="0" y="0"/>
          <a:chExt cx="0" cy="0"/>
        </a:xfrm>
      </p:grpSpPr>
      <p:sp>
        <p:nvSpPr>
          <p:cNvPr id="1426" name="Google Shape;1426;p21"/>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27" name="Google Shape;1427;p2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1429"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3" name="Google Shape;1433;p22"/>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34" name="Google Shape;1434;p2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6" name="Shape 1436"/>
        <p:cNvGrpSpPr/>
        <p:nvPr/>
      </p:nvGrpSpPr>
      <p:grpSpPr>
        <a:xfrm>
          <a:off x="0" y="0"/>
          <a:ext cx="0" cy="0"/>
          <a:chOff x="0" y="0"/>
          <a:chExt cx="0" cy="0"/>
        </a:xfrm>
      </p:grpSpPr>
      <p:sp>
        <p:nvSpPr>
          <p:cNvPr id="1437" name="Google Shape;1437;p2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6" name="Google Shape;1446;p23"/>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7" name="Google Shape;1447;p23"/>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48" name="Google Shape;1448;p23"/>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3"/>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450" name="Google Shape;1450;p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145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24"/>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14" name="Google Shape;1514;p2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15" name="Google Shape;1515;p24"/>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6" name="Google Shape;1516;p2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5" name="Google Shape;1525;p24"/>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26" name="Google Shape;1526;p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1527" name="Shape 1527"/>
        <p:cNvGrpSpPr/>
        <p:nvPr/>
      </p:nvGrpSpPr>
      <p:grpSpPr>
        <a:xfrm>
          <a:off x="0" y="0"/>
          <a:ext cx="0" cy="0"/>
          <a:chOff x="0" y="0"/>
          <a:chExt cx="0" cy="0"/>
        </a:xfrm>
      </p:grpSpPr>
      <p:sp>
        <p:nvSpPr>
          <p:cNvPr id="1528" name="Google Shape;1528;p25"/>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29" name="Google Shape;1529;p2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0" name="Google Shape;1530;p25"/>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1" name="Google Shape;1531;p2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0" name="Google Shape;1540;p25"/>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41" name="Google Shape;1541;p2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1542" name="Shape 1542"/>
        <p:cNvGrpSpPr/>
        <p:nvPr/>
      </p:nvGrpSpPr>
      <p:grpSpPr>
        <a:xfrm>
          <a:off x="0" y="0"/>
          <a:ext cx="0" cy="0"/>
          <a:chOff x="0" y="0"/>
          <a:chExt cx="0" cy="0"/>
        </a:xfrm>
      </p:grpSpPr>
      <p:sp>
        <p:nvSpPr>
          <p:cNvPr id="1543" name="Google Shape;1543;p26"/>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4" name="Google Shape;1544;p26"/>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45" name="Google Shape;1545;p2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6"/>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1556" name="Shape 1556"/>
        <p:cNvGrpSpPr/>
        <p:nvPr/>
      </p:nvGrpSpPr>
      <p:grpSpPr>
        <a:xfrm>
          <a:off x="0" y="0"/>
          <a:ext cx="0" cy="0"/>
          <a:chOff x="0" y="0"/>
          <a:chExt cx="0" cy="0"/>
        </a:xfrm>
      </p:grpSpPr>
      <p:sp>
        <p:nvSpPr>
          <p:cNvPr id="1557" name="Google Shape;1557;p27"/>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8" name="Google Shape;1558;p27"/>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59" name="Google Shape;1559;p2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7"/>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562" name="Google Shape;1562;p2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1563" name="Shape 1563"/>
        <p:cNvGrpSpPr/>
        <p:nvPr/>
      </p:nvGrpSpPr>
      <p:grpSpPr>
        <a:xfrm>
          <a:off x="0" y="0"/>
          <a:ext cx="0" cy="0"/>
          <a:chOff x="0" y="0"/>
          <a:chExt cx="0" cy="0"/>
        </a:xfrm>
      </p:grpSpPr>
      <p:sp>
        <p:nvSpPr>
          <p:cNvPr id="1564" name="Google Shape;1564;p28"/>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1565" name="Google Shape;1565;p2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7" name="Google Shape;1577;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1580" name="Google Shape;1580;p2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0" name="Google Shape;2150;p2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215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6" name="Google Shape;2156;p2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2159" name="Google Shape;2159;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9" name="Google Shape;2739;p2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2740"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0"/>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4" name="Google Shape;2744;p30"/>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745" name="Google Shape;2745;p3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0"/>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748" name="Google Shape;2748;p3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2749"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1" name="Google Shape;2811;p3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6" name="Google Shape;2816;p31"/>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7" name="Google Shape;2817;p31"/>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18" name="Google Shape;2818;p3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1"/>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2821" name="Google Shape;2821;p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2823"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9" name="Google Shape;2829;p32"/>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0" name="Google Shape;2830;p32"/>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31" name="Google Shape;2831;p3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2"/>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834" name="Google Shape;2834;p3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6" name="Shape 2836"/>
        <p:cNvGrpSpPr/>
        <p:nvPr/>
      </p:nvGrpSpPr>
      <p:grpSpPr>
        <a:xfrm>
          <a:off x="0" y="0"/>
          <a:ext cx="0" cy="0"/>
          <a:chOff x="0" y="0"/>
          <a:chExt cx="0" cy="0"/>
        </a:xfrm>
      </p:grpSpPr>
      <p:sp>
        <p:nvSpPr>
          <p:cNvPr id="2837" name="Google Shape;2837;p3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8" name="Google Shape;2838;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39" name="Google Shape;2839;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40" name="Google Shape;2840;p3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9" name="Google Shape;2849;p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2850"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7" name="Google Shape;3127;p3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28" name="Google Shape;312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29" name="Google Shape;312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30" name="Google Shape;3130;p3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9" name="Google Shape;3139;p3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40" name="Shape 3140"/>
        <p:cNvGrpSpPr/>
        <p:nvPr/>
      </p:nvGrpSpPr>
      <p:grpSpPr>
        <a:xfrm>
          <a:off x="0" y="0"/>
          <a:ext cx="0" cy="0"/>
          <a:chOff x="0" y="0"/>
          <a:chExt cx="0" cy="0"/>
        </a:xfrm>
      </p:grpSpPr>
      <p:sp>
        <p:nvSpPr>
          <p:cNvPr id="3141" name="Google Shape;3141;p3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2" name="Google Shape;3142;p3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1" name="Google Shape;3151;p3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152"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55" name="Google Shape;3155;p3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57" name="Shape 3157"/>
        <p:cNvGrpSpPr/>
        <p:nvPr/>
      </p:nvGrpSpPr>
      <p:grpSpPr>
        <a:xfrm>
          <a:off x="0" y="0"/>
          <a:ext cx="0" cy="0"/>
          <a:chOff x="0" y="0"/>
          <a:chExt cx="0" cy="0"/>
        </a:xfrm>
      </p:grpSpPr>
      <p:sp>
        <p:nvSpPr>
          <p:cNvPr id="3158" name="Google Shape;3158;p37"/>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59" name="Google Shape;3159;p3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60" name="Google Shape;3160;p37"/>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9" name="Google Shape;3169;p3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70" name="Shape 3170"/>
        <p:cNvGrpSpPr/>
        <p:nvPr/>
      </p:nvGrpSpPr>
      <p:grpSpPr>
        <a:xfrm>
          <a:off x="0" y="0"/>
          <a:ext cx="0" cy="0"/>
          <a:chOff x="0" y="0"/>
          <a:chExt cx="0" cy="0"/>
        </a:xfrm>
      </p:grpSpPr>
      <p:sp>
        <p:nvSpPr>
          <p:cNvPr id="3171" name="Google Shape;3171;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72" name="Google Shape;3172;p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73"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176" name="Google Shape;3176;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3177" name="Google Shape;3177;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3178" name="Google Shape;3178;p3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181" name="Shape 3181"/>
        <p:cNvGrpSpPr/>
        <p:nvPr/>
      </p:nvGrpSpPr>
      <p:grpSpPr>
        <a:xfrm>
          <a:off x="0" y="0"/>
          <a:ext cx="0" cy="0"/>
          <a:chOff x="0" y="0"/>
          <a:chExt cx="0" cy="0"/>
        </a:xfrm>
      </p:grpSpPr>
      <p:sp>
        <p:nvSpPr>
          <p:cNvPr id="3182" name="Google Shape;3182;p4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3186" name="Shape 3186"/>
        <p:cNvGrpSpPr/>
        <p:nvPr/>
      </p:nvGrpSpPr>
      <p:grpSpPr>
        <a:xfrm>
          <a:off x="0" y="0"/>
          <a:ext cx="0" cy="0"/>
          <a:chOff x="0" y="0"/>
          <a:chExt cx="0" cy="0"/>
        </a:xfrm>
      </p:grpSpPr>
      <p:sp>
        <p:nvSpPr>
          <p:cNvPr id="3187" name="Google Shape;3187;p4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3188"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0" name="Google Shape;3250;p42"/>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3252" name="Google Shape;3252;p42"/>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256"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43"/>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3321" name="Google Shape;3321;p4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3323"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5" name="Google Shape;3385;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5" name="Google Shape;3395;p4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3396" name="Google Shape;3396;p4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397"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8" name="Google Shape;3408;p4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3409" name="Google Shape;3409;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3410" name="Shape 3410"/>
        <p:cNvGrpSpPr/>
        <p:nvPr/>
      </p:nvGrpSpPr>
      <p:grpSpPr>
        <a:xfrm>
          <a:off x="0" y="0"/>
          <a:ext cx="0" cy="0"/>
          <a:chOff x="0" y="0"/>
          <a:chExt cx="0" cy="0"/>
        </a:xfrm>
      </p:grpSpPr>
      <p:sp>
        <p:nvSpPr>
          <p:cNvPr id="3411" name="Google Shape;3411;p46"/>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12" name="Google Shape;3412;p46"/>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413"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415" name="Google Shape;3415;p47"/>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16" name="Google Shape;3416;p47"/>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3417" name="Shape 3417"/>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3418" name="Shape 3418"/>
        <p:cNvGrpSpPr/>
        <p:nvPr/>
      </p:nvGrpSpPr>
      <p:grpSpPr>
        <a:xfrm>
          <a:off x="0" y="0"/>
          <a:ext cx="0" cy="0"/>
          <a:chOff x="0" y="0"/>
          <a:chExt cx="0" cy="0"/>
        </a:xfrm>
      </p:grpSpPr>
      <p:sp>
        <p:nvSpPr>
          <p:cNvPr id="3419" name="Google Shape;3419;p4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theme" Target="../theme/theme1.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113/PROD-89341/How-to-file-a-claim-in-your-online-account?query=How%20to%20file%20a%20claim%20in%20your%20online%20account" TargetMode="External"/><Relationship Id="rId4" Type="http://schemas.openxmlformats.org/officeDocument/2006/relationships/hyperlink" Target="https://www.screencast.com/t/mlCnHPai" TargetMode="External"/><Relationship Id="rId9" Type="http://schemas.openxmlformats.org/officeDocument/2006/relationships/hyperlink" Target="https://wexbenefitskb.egain.cloud/system/templates/selfservice/dbika/help/agent/locale/en-US/portal/308900000001002/content/PROD-9403/How-to-use-EOB-Smart-Scan-in-the-WEX-benefits-mobile-app" TargetMode="External"/><Relationship Id="rId5" Type="http://schemas.openxmlformats.org/officeDocument/2006/relationships/hyperlink" Target="https://wexbenefitskb.egain.cloud/system/templates/selfservice/dbika/help/agent/locale/en-US/portal/308900000001002/content-version/PROD-2273/PROD-83470/How-to-file-a-claim-in-the-WEX-benefits-mobile-app?query=How%20to%20file%20a%20claim%20in%20the%20the%20mobile%20app" TargetMode="External"/><Relationship Id="rId6" Type="http://schemas.openxmlformats.org/officeDocument/2006/relationships/hyperlink" Target="https://www.screencast.com/t/5DqXM6XHW" TargetMode="External"/><Relationship Id="rId7" Type="http://schemas.openxmlformats.org/officeDocument/2006/relationships/hyperlink" Target="https://wexbenefitskb.egain.cloud/system/templates/selfservice/dbika/help/agent/locale/en-US/portal/308900000001002/content-version/PROD-2111/PROD-90225/How-to-send-a-reimbursement-check-directly-to-a-provider-in-your-online-account?query=How%20to%20send%20a%20reimbursement%20check%20directly%20to%20a%20provider%20in%20your%20online%20account%09" TargetMode="External"/><Relationship Id="rId8" Type="http://schemas.openxmlformats.org/officeDocument/2006/relationships/hyperlink" Target="https://www.screencast.com/t/lqWCjoFVtTP" TargetMode="External"/><Relationship Id="rId11" Type="http://schemas.openxmlformats.org/officeDocument/2006/relationships/hyperlink" Target="https://wexbenefitskb.egain.cloud/system/templates/selfservice/dbika/help/agent/locale/en-US/portal/308900000001002/content-version/PROD-3579/PROD-67415/How-to-use-the-WEX-benefits-mobile-app-eligible-expense-scanner?query=How%20to%20use%20the%20benefits%20mobile%20app%20eligible%20expense%20scanner" TargetMode="External"/><Relationship Id="rId10" Type="http://schemas.openxmlformats.org/officeDocument/2006/relationships/hyperlink" Target="https://www.screencast.com/t/24bHgWtH" TargetMode="External"/><Relationship Id="rId12" Type="http://schemas.openxmlformats.org/officeDocument/2006/relationships/hyperlink" Target="https://www.screencast.com/t/hGVvys7GQ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41.png"/><Relationship Id="rId5"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7.xml"/><Relationship Id="rId3" Type="http://schemas.openxmlformats.org/officeDocument/2006/relationships/image" Target="../media/image54.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image" Target="../media/image54.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54.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54.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 Id="rId3" Type="http://schemas.openxmlformats.org/officeDocument/2006/relationships/image" Target="../media/image54.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 Id="rId3" Type="http://schemas.openxmlformats.org/officeDocument/2006/relationships/image" Target="../media/image54.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4.xml"/><Relationship Id="rId3" Type="http://schemas.openxmlformats.org/officeDocument/2006/relationships/image" Target="../media/image54.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 Id="rId3" Type="http://schemas.openxmlformats.org/officeDocument/2006/relationships/image" Target="../media/image54.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9.xml"/><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 Id="rId3"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3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 Id="rId3"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 Id="rId3" Type="http://schemas.openxmlformats.org/officeDocument/2006/relationships/image" Target="../media/image68.pn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5.xml"/><Relationship Id="rId3"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3" name="Shape 3423"/>
        <p:cNvGrpSpPr/>
        <p:nvPr/>
      </p:nvGrpSpPr>
      <p:grpSpPr>
        <a:xfrm>
          <a:off x="0" y="0"/>
          <a:ext cx="0" cy="0"/>
          <a:chOff x="0" y="0"/>
          <a:chExt cx="0" cy="0"/>
        </a:xfrm>
      </p:grpSpPr>
      <p:sp>
        <p:nvSpPr>
          <p:cNvPr id="3424" name="Google Shape;3424;p50"/>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3425" name="Google Shape;3425;p50"/>
          <p:cNvSpPr/>
          <p:nvPr/>
        </p:nvSpPr>
        <p:spPr>
          <a:xfrm>
            <a:off x="2993150" y="104125"/>
            <a:ext cx="2893200" cy="7656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rgbClr val="FFFFFF"/>
                </a:solidFill>
                <a:latin typeface="Inter"/>
                <a:ea typeface="Inter"/>
                <a:cs typeface="Inter"/>
                <a:sym typeface="Inter"/>
              </a:rPr>
              <a:t>Read, then delete this slide</a:t>
            </a:r>
            <a:endParaRPr b="1" sz="1200">
              <a:solidFill>
                <a:srgbClr val="FFFFFF"/>
              </a:solidFill>
              <a:latin typeface="Inter"/>
              <a:ea typeface="Inter"/>
              <a:cs typeface="Inter"/>
              <a:sym typeface="Inter"/>
            </a:endParaRPr>
          </a:p>
        </p:txBody>
      </p:sp>
      <p:sp>
        <p:nvSpPr>
          <p:cNvPr id="3426" name="Google Shape;3426;p50"/>
          <p:cNvSpPr/>
          <p:nvPr/>
        </p:nvSpPr>
        <p:spPr>
          <a:xfrm>
            <a:off x="137600" y="2952625"/>
            <a:ext cx="8777100" cy="20274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If are you looking for instructions or videos on the webinar subjects,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we have linked the participant articles and video of each topic. </a:t>
            </a:r>
            <a:endParaRPr b="1" sz="1200">
              <a:solidFill>
                <a:srgbClr val="FFFFFF"/>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rgbClr val="FFFFFF"/>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file a claim in your online </a:t>
            </a:r>
            <a:r>
              <a:rPr lang="en" sz="1000">
                <a:solidFill>
                  <a:srgbClr val="FFFFFF"/>
                </a:solidFill>
                <a:latin typeface="Inter Medium"/>
                <a:ea typeface="Inter Medium"/>
                <a:cs typeface="Inter Medium"/>
                <a:sym typeface="Inter Medium"/>
              </a:rPr>
              <a:t>account</a:t>
            </a:r>
            <a:r>
              <a:rPr lang="en" sz="1000">
                <a:solidFill>
                  <a:srgbClr val="FFFFFF"/>
                </a:solidFill>
                <a:latin typeface="Inter Medium"/>
                <a:ea typeface="Inter Medium"/>
                <a:cs typeface="Inter Medium"/>
                <a:sym typeface="Inter Medium"/>
              </a:rPr>
              <a:t>	</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chemeClr val="lt1"/>
                </a:solidFill>
                <a:latin typeface="Inter Medium"/>
                <a:ea typeface="Inter Medium"/>
                <a:cs typeface="Inter Medium"/>
                <a:sym typeface="Inter Medium"/>
              </a:rPr>
              <a:t>How to file a claim in the the mobile app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send a </a:t>
            </a:r>
            <a:r>
              <a:rPr lang="en" sz="1000">
                <a:solidFill>
                  <a:srgbClr val="FFFFFF"/>
                </a:solidFill>
                <a:latin typeface="Inter Medium"/>
                <a:ea typeface="Inter Medium"/>
                <a:cs typeface="Inter Medium"/>
                <a:sym typeface="Inter Medium"/>
              </a:rPr>
              <a:t>reimbursement</a:t>
            </a:r>
            <a:r>
              <a:rPr lang="en" sz="1000">
                <a:solidFill>
                  <a:srgbClr val="FFFFFF"/>
                </a:solidFill>
                <a:latin typeface="Inter Medium"/>
                <a:ea typeface="Inter Medium"/>
                <a:cs typeface="Inter Medium"/>
                <a:sym typeface="Inter Medium"/>
              </a:rPr>
              <a:t> check directly to a provider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use the </a:t>
            </a:r>
            <a:r>
              <a:rPr lang="en" sz="1000">
                <a:solidFill>
                  <a:srgbClr val="FFFFFF"/>
                </a:solidFill>
                <a:latin typeface="Inter Medium"/>
                <a:ea typeface="Inter Medium"/>
                <a:cs typeface="Inter Medium"/>
                <a:sym typeface="Inter Medium"/>
              </a:rPr>
              <a:t>Explanation</a:t>
            </a:r>
            <a:r>
              <a:rPr lang="en" sz="1000">
                <a:solidFill>
                  <a:srgbClr val="FFFFFF"/>
                </a:solidFill>
                <a:latin typeface="Inter Medium"/>
                <a:ea typeface="Inter Medium"/>
                <a:cs typeface="Inter Medium"/>
                <a:sym typeface="Inter Medium"/>
              </a:rPr>
              <a:t> of Benefits (EOB) Smart Scan feature	</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9">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0">
                  <a:extLst>
                    <a:ext uri="{A12FA001-AC4F-418D-AE19-62706E023703}">
                      <ahyp:hlinkClr val="tx"/>
                    </a:ext>
                  </a:extLst>
                </a:hlinkClick>
              </a:rPr>
              <a:t>Video </a:t>
            </a:r>
            <a:r>
              <a:rPr b="1" lang="en" sz="1000">
                <a:solidFill>
                  <a:srgbClr val="FFFFFF"/>
                </a:solidFill>
                <a:latin typeface="Inter"/>
                <a:ea typeface="Inter"/>
                <a:cs typeface="Inter"/>
                <a:sym typeface="Inter"/>
              </a:rPr>
              <a:t> </a:t>
            </a:r>
            <a:endParaRPr b="1" sz="1000">
              <a:solidFill>
                <a:srgbClr val="FFFFFF"/>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use the WEX  benefits mobile app eligible expense scanner</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11">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2">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04" name="Shape 3504"/>
        <p:cNvGrpSpPr/>
        <p:nvPr/>
      </p:nvGrpSpPr>
      <p:grpSpPr>
        <a:xfrm>
          <a:off x="0" y="0"/>
          <a:ext cx="0" cy="0"/>
          <a:chOff x="0" y="0"/>
          <a:chExt cx="0" cy="0"/>
        </a:xfrm>
      </p:grpSpPr>
      <p:pic>
        <p:nvPicPr>
          <p:cNvPr id="3505" name="Google Shape;3505;p59"/>
          <p:cNvPicPr preferRelativeResize="0"/>
          <p:nvPr/>
        </p:nvPicPr>
        <p:blipFill rotWithShape="1">
          <a:blip r:embed="rId3">
            <a:alphaModFix/>
          </a:blip>
          <a:srcRect b="9399" l="24434" r="25090" t="25052"/>
          <a:stretch/>
        </p:blipFill>
        <p:spPr>
          <a:xfrm>
            <a:off x="1817250" y="1240000"/>
            <a:ext cx="5515800" cy="3615000"/>
          </a:xfrm>
          <a:prstGeom prst="rect">
            <a:avLst/>
          </a:prstGeom>
          <a:noFill/>
          <a:ln>
            <a:noFill/>
          </a:ln>
          <a:effectLst>
            <a:outerShdw blurRad="57150" rotWithShape="0" algn="bl" dir="5400000" dist="19050">
              <a:srgbClr val="000000">
                <a:alpha val="50000"/>
              </a:srgbClr>
            </a:outerShdw>
          </a:effectLst>
        </p:spPr>
      </p:pic>
      <p:sp>
        <p:nvSpPr>
          <p:cNvPr id="3506" name="Google Shape;3506;p5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07" name="Google Shape;3507;p59"/>
          <p:cNvSpPr/>
          <p:nvPr/>
        </p:nvSpPr>
        <p:spPr>
          <a:xfrm>
            <a:off x="5747900" y="33120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11" name="Shape 3511"/>
        <p:cNvGrpSpPr/>
        <p:nvPr/>
      </p:nvGrpSpPr>
      <p:grpSpPr>
        <a:xfrm>
          <a:off x="0" y="0"/>
          <a:ext cx="0" cy="0"/>
          <a:chOff x="0" y="0"/>
          <a:chExt cx="0" cy="0"/>
        </a:xfrm>
      </p:grpSpPr>
      <p:sp>
        <p:nvSpPr>
          <p:cNvPr id="3512" name="Google Shape;3512;p6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13" name="Google Shape;3513;p60"/>
          <p:cNvPicPr preferRelativeResize="0"/>
          <p:nvPr/>
        </p:nvPicPr>
        <p:blipFill rotWithShape="1">
          <a:blip r:embed="rId3">
            <a:alphaModFix/>
          </a:blip>
          <a:srcRect b="3181" l="24646" r="25390" t="22995"/>
          <a:stretch/>
        </p:blipFill>
        <p:spPr>
          <a:xfrm>
            <a:off x="1796900" y="916825"/>
            <a:ext cx="5550202" cy="4139299"/>
          </a:xfrm>
          <a:prstGeom prst="rect">
            <a:avLst/>
          </a:prstGeom>
          <a:noFill/>
          <a:ln>
            <a:noFill/>
          </a:ln>
          <a:effectLst>
            <a:outerShdw blurRad="57150" rotWithShape="0" algn="bl" dir="5400000" dist="19050">
              <a:srgbClr val="000000">
                <a:alpha val="50000"/>
              </a:srgbClr>
            </a:outerShdw>
          </a:effectLst>
        </p:spPr>
      </p:pic>
      <p:sp>
        <p:nvSpPr>
          <p:cNvPr id="3514" name="Google Shape;3514;p60"/>
          <p:cNvSpPr/>
          <p:nvPr/>
        </p:nvSpPr>
        <p:spPr>
          <a:xfrm>
            <a:off x="7058825" y="41926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18" name="Shape 3518"/>
        <p:cNvGrpSpPr/>
        <p:nvPr/>
      </p:nvGrpSpPr>
      <p:grpSpPr>
        <a:xfrm>
          <a:off x="0" y="0"/>
          <a:ext cx="0" cy="0"/>
          <a:chOff x="0" y="0"/>
          <a:chExt cx="0" cy="0"/>
        </a:xfrm>
      </p:grpSpPr>
      <p:sp>
        <p:nvSpPr>
          <p:cNvPr id="3519" name="Google Shape;3519;p6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20" name="Google Shape;3520;p61"/>
          <p:cNvPicPr preferRelativeResize="0"/>
          <p:nvPr/>
        </p:nvPicPr>
        <p:blipFill rotWithShape="1">
          <a:blip r:embed="rId3">
            <a:alphaModFix/>
          </a:blip>
          <a:srcRect b="38644" l="33138" r="33545" t="22837"/>
          <a:stretch/>
        </p:blipFill>
        <p:spPr>
          <a:xfrm>
            <a:off x="2133750" y="1109025"/>
            <a:ext cx="4873627" cy="2567649"/>
          </a:xfrm>
          <a:prstGeom prst="rect">
            <a:avLst/>
          </a:prstGeom>
          <a:noFill/>
          <a:ln>
            <a:noFill/>
          </a:ln>
          <a:effectLst>
            <a:outerShdw blurRad="57150" rotWithShape="0" algn="bl" dir="5400000" dist="19050">
              <a:srgbClr val="000000">
                <a:alpha val="50000"/>
              </a:srgbClr>
            </a:outerShdw>
          </a:effectLst>
        </p:spPr>
      </p:pic>
      <p:pic>
        <p:nvPicPr>
          <p:cNvPr id="3521" name="Google Shape;3521;p61"/>
          <p:cNvPicPr preferRelativeResize="0"/>
          <p:nvPr/>
        </p:nvPicPr>
        <p:blipFill rotWithShape="1">
          <a:blip r:embed="rId3">
            <a:alphaModFix/>
          </a:blip>
          <a:srcRect b="1211" l="33138" r="33545" t="79680"/>
          <a:stretch/>
        </p:blipFill>
        <p:spPr>
          <a:xfrm>
            <a:off x="2136636" y="3634514"/>
            <a:ext cx="4873613" cy="1273835"/>
          </a:xfrm>
          <a:prstGeom prst="rect">
            <a:avLst/>
          </a:prstGeom>
          <a:noFill/>
          <a:ln>
            <a:noFill/>
          </a:ln>
          <a:effectLst>
            <a:outerShdw blurRad="57150" rotWithShape="0" algn="bl" dir="5400000" dist="19050">
              <a:srgbClr val="000000">
                <a:alpha val="50000"/>
              </a:srgbClr>
            </a:outerShdw>
          </a:effectLst>
        </p:spPr>
      </p:pic>
      <p:sp>
        <p:nvSpPr>
          <p:cNvPr id="3522" name="Google Shape;3522;p61"/>
          <p:cNvSpPr/>
          <p:nvPr/>
        </p:nvSpPr>
        <p:spPr>
          <a:xfrm>
            <a:off x="6742575" y="45478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26" name="Shape 3526"/>
        <p:cNvGrpSpPr/>
        <p:nvPr/>
      </p:nvGrpSpPr>
      <p:grpSpPr>
        <a:xfrm>
          <a:off x="0" y="0"/>
          <a:ext cx="0" cy="0"/>
          <a:chOff x="0" y="0"/>
          <a:chExt cx="0" cy="0"/>
        </a:xfrm>
      </p:grpSpPr>
      <p:pic>
        <p:nvPicPr>
          <p:cNvPr id="3527" name="Google Shape;3527;p62"/>
          <p:cNvPicPr preferRelativeResize="0"/>
          <p:nvPr/>
        </p:nvPicPr>
        <p:blipFill rotWithShape="1">
          <a:blip r:embed="rId3">
            <a:alphaModFix/>
          </a:blip>
          <a:srcRect b="0" l="24677" r="25277" t="25272"/>
          <a:stretch/>
        </p:blipFill>
        <p:spPr>
          <a:xfrm>
            <a:off x="1825538" y="916825"/>
            <a:ext cx="5492923" cy="4139299"/>
          </a:xfrm>
          <a:prstGeom prst="rect">
            <a:avLst/>
          </a:prstGeom>
          <a:noFill/>
          <a:ln>
            <a:noFill/>
          </a:ln>
          <a:effectLst>
            <a:outerShdw blurRad="57150" rotWithShape="0" algn="bl" dir="5400000" dist="19050">
              <a:srgbClr val="000000">
                <a:alpha val="50000"/>
              </a:srgbClr>
            </a:outerShdw>
          </a:effectLst>
        </p:spPr>
      </p:pic>
      <p:sp>
        <p:nvSpPr>
          <p:cNvPr id="3528" name="Google Shape;3528;p6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29" name="Google Shape;3529;p62"/>
          <p:cNvSpPr/>
          <p:nvPr/>
        </p:nvSpPr>
        <p:spPr>
          <a:xfrm>
            <a:off x="7010450" y="32160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33" name="Shape 3533"/>
        <p:cNvGrpSpPr/>
        <p:nvPr/>
      </p:nvGrpSpPr>
      <p:grpSpPr>
        <a:xfrm>
          <a:off x="0" y="0"/>
          <a:ext cx="0" cy="0"/>
          <a:chOff x="0" y="0"/>
          <a:chExt cx="0" cy="0"/>
        </a:xfrm>
      </p:grpSpPr>
      <p:pic>
        <p:nvPicPr>
          <p:cNvPr id="3534" name="Google Shape;3534;p63"/>
          <p:cNvPicPr preferRelativeResize="0"/>
          <p:nvPr/>
        </p:nvPicPr>
        <p:blipFill rotWithShape="1">
          <a:blip r:embed="rId3">
            <a:alphaModFix/>
          </a:blip>
          <a:srcRect b="0" l="24677" r="25277" t="25272"/>
          <a:stretch/>
        </p:blipFill>
        <p:spPr>
          <a:xfrm>
            <a:off x="1825538" y="916825"/>
            <a:ext cx="5492923" cy="4139299"/>
          </a:xfrm>
          <a:prstGeom prst="rect">
            <a:avLst/>
          </a:prstGeom>
          <a:noFill/>
          <a:ln>
            <a:noFill/>
          </a:ln>
          <a:effectLst>
            <a:outerShdw blurRad="57150" rotWithShape="0" algn="bl" dir="5400000" dist="19050">
              <a:srgbClr val="000000">
                <a:alpha val="50000"/>
              </a:srgbClr>
            </a:outerShdw>
          </a:effectLst>
        </p:spPr>
      </p:pic>
      <p:sp>
        <p:nvSpPr>
          <p:cNvPr id="3535" name="Google Shape;3535;p6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36" name="Google Shape;3536;p63"/>
          <p:cNvSpPr/>
          <p:nvPr/>
        </p:nvSpPr>
        <p:spPr>
          <a:xfrm>
            <a:off x="5007887" y="4066190"/>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40" name="Shape 3540"/>
        <p:cNvGrpSpPr/>
        <p:nvPr/>
      </p:nvGrpSpPr>
      <p:grpSpPr>
        <a:xfrm>
          <a:off x="0" y="0"/>
          <a:ext cx="0" cy="0"/>
          <a:chOff x="0" y="0"/>
          <a:chExt cx="0" cy="0"/>
        </a:xfrm>
      </p:grpSpPr>
      <p:pic>
        <p:nvPicPr>
          <p:cNvPr id="3541" name="Google Shape;3541;p64"/>
          <p:cNvPicPr preferRelativeResize="0"/>
          <p:nvPr/>
        </p:nvPicPr>
        <p:blipFill rotWithShape="1">
          <a:blip r:embed="rId3">
            <a:alphaModFix/>
          </a:blip>
          <a:srcRect b="0" l="24677" r="25277" t="25272"/>
          <a:stretch/>
        </p:blipFill>
        <p:spPr>
          <a:xfrm>
            <a:off x="1825538" y="916825"/>
            <a:ext cx="5492923" cy="4139299"/>
          </a:xfrm>
          <a:prstGeom prst="rect">
            <a:avLst/>
          </a:prstGeom>
          <a:noFill/>
          <a:ln>
            <a:noFill/>
          </a:ln>
          <a:effectLst>
            <a:outerShdw blurRad="57150" rotWithShape="0" algn="bl" dir="5400000" dist="19050">
              <a:srgbClr val="000000">
                <a:alpha val="50000"/>
              </a:srgbClr>
            </a:outerShdw>
          </a:effectLst>
        </p:spPr>
      </p:pic>
      <p:pic>
        <p:nvPicPr>
          <p:cNvPr id="3542" name="Google Shape;3542;p64"/>
          <p:cNvPicPr preferRelativeResize="0"/>
          <p:nvPr/>
        </p:nvPicPr>
        <p:blipFill rotWithShape="1">
          <a:blip r:embed="rId4">
            <a:alphaModFix/>
          </a:blip>
          <a:srcRect b="37778" l="54141" r="27353" t="59950"/>
          <a:stretch/>
        </p:blipFill>
        <p:spPr>
          <a:xfrm>
            <a:off x="4919472" y="4005072"/>
            <a:ext cx="2184826" cy="184649"/>
          </a:xfrm>
          <a:prstGeom prst="rect">
            <a:avLst/>
          </a:prstGeom>
          <a:noFill/>
          <a:ln>
            <a:noFill/>
          </a:ln>
        </p:spPr>
      </p:pic>
      <p:pic>
        <p:nvPicPr>
          <p:cNvPr id="3543" name="Google Shape;3543;p64"/>
          <p:cNvPicPr preferRelativeResize="0"/>
          <p:nvPr/>
        </p:nvPicPr>
        <p:blipFill rotWithShape="1">
          <a:blip r:embed="rId4">
            <a:alphaModFix/>
          </a:blip>
          <a:srcRect b="30849" l="67730" r="28404" t="66423"/>
          <a:stretch/>
        </p:blipFill>
        <p:spPr>
          <a:xfrm>
            <a:off x="6502675" y="4709160"/>
            <a:ext cx="482774" cy="240350"/>
          </a:xfrm>
          <a:prstGeom prst="rect">
            <a:avLst/>
          </a:prstGeom>
          <a:noFill/>
          <a:ln>
            <a:noFill/>
          </a:ln>
        </p:spPr>
      </p:pic>
      <p:sp>
        <p:nvSpPr>
          <p:cNvPr id="3544" name="Google Shape;3544;p64"/>
          <p:cNvSpPr/>
          <p:nvPr/>
        </p:nvSpPr>
        <p:spPr>
          <a:xfrm>
            <a:off x="2161425" y="4230575"/>
            <a:ext cx="2808600" cy="15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64"/>
          <p:cNvSpPr/>
          <p:nvPr/>
        </p:nvSpPr>
        <p:spPr>
          <a:xfrm>
            <a:off x="7026325" y="46065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6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50" name="Shape 3550"/>
        <p:cNvGrpSpPr/>
        <p:nvPr/>
      </p:nvGrpSpPr>
      <p:grpSpPr>
        <a:xfrm>
          <a:off x="0" y="0"/>
          <a:ext cx="0" cy="0"/>
          <a:chOff x="0" y="0"/>
          <a:chExt cx="0" cy="0"/>
        </a:xfrm>
      </p:grpSpPr>
      <p:sp>
        <p:nvSpPr>
          <p:cNvPr id="3551" name="Google Shape;3551;p65"/>
          <p:cNvSpPr txBox="1"/>
          <p:nvPr>
            <p:ph type="ctrTitle"/>
          </p:nvPr>
        </p:nvSpPr>
        <p:spPr>
          <a:xfrm>
            <a:off x="311700" y="1643525"/>
            <a:ext cx="4260300" cy="2132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send a check directly to a provider </a:t>
            </a:r>
            <a:endParaRPr sz="4000"/>
          </a:p>
        </p:txBody>
      </p:sp>
      <p:pic>
        <p:nvPicPr>
          <p:cNvPr id="3552" name="Google Shape;3552;p65"/>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3553" name="Google Shape;3553;p65"/>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3554" name="Google Shape;3554;p65"/>
          <p:cNvPicPr preferRelativeResize="0"/>
          <p:nvPr/>
        </p:nvPicPr>
        <p:blipFill rotWithShape="1">
          <a:blip r:embed="rId4">
            <a:alphaModFix/>
          </a:blip>
          <a:srcRect b="0" l="35322" r="11410" t="0"/>
          <a:stretch/>
        </p:blipFill>
        <p:spPr>
          <a:xfrm>
            <a:off x="5033275" y="0"/>
            <a:ext cx="4110725"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58" name="Shape 3558"/>
        <p:cNvGrpSpPr/>
        <p:nvPr/>
      </p:nvGrpSpPr>
      <p:grpSpPr>
        <a:xfrm>
          <a:off x="0" y="0"/>
          <a:ext cx="0" cy="0"/>
          <a:chOff x="0" y="0"/>
          <a:chExt cx="0" cy="0"/>
        </a:xfrm>
      </p:grpSpPr>
      <p:pic>
        <p:nvPicPr>
          <p:cNvPr id="3559" name="Google Shape;3559;p66"/>
          <p:cNvPicPr preferRelativeResize="0"/>
          <p:nvPr/>
        </p:nvPicPr>
        <p:blipFill rotWithShape="1">
          <a:blip r:embed="rId3">
            <a:alphaModFix/>
          </a:blip>
          <a:srcRect b="2978" l="0" r="0" t="0"/>
          <a:stretch/>
        </p:blipFill>
        <p:spPr>
          <a:xfrm>
            <a:off x="471250" y="886650"/>
            <a:ext cx="6245700" cy="3767400"/>
          </a:xfrm>
          <a:prstGeom prst="rect">
            <a:avLst/>
          </a:prstGeom>
          <a:noFill/>
          <a:ln>
            <a:noFill/>
          </a:ln>
          <a:effectLst>
            <a:outerShdw blurRad="57150" rotWithShape="0" algn="bl" dir="5400000" dist="19050">
              <a:srgbClr val="000000">
                <a:alpha val="50000"/>
              </a:srgbClr>
            </a:outerShdw>
          </a:effectLst>
        </p:spPr>
      </p:pic>
      <p:sp>
        <p:nvSpPr>
          <p:cNvPr id="3560" name="Google Shape;3560;p6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561" name="Google Shape;3561;p66"/>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562" name="Google Shape;3562;p66"/>
          <p:cNvSpPr/>
          <p:nvPr/>
        </p:nvSpPr>
        <p:spPr>
          <a:xfrm>
            <a:off x="2585025" y="38501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66"/>
          <p:cNvSpPr/>
          <p:nvPr/>
        </p:nvSpPr>
        <p:spPr>
          <a:xfrm>
            <a:off x="6747447" y="887568"/>
            <a:ext cx="1968300" cy="3767400"/>
          </a:xfrm>
          <a:prstGeom prst="roundRect">
            <a:avLst>
              <a:gd fmla="val 5336" name="adj"/>
            </a:avLst>
          </a:prstGeom>
          <a:solidFill>
            <a:srgbClr val="FFFFFF"/>
          </a:solidFill>
          <a:ln>
            <a:noFill/>
          </a:ln>
          <a:effectLst>
            <a:outerShdw blurRad="514350" rotWithShape="0" algn="bl" dir="5400000" dist="114300">
              <a:srgbClr val="D2D6D9">
                <a:alpha val="50000"/>
              </a:srgb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rgbClr val="253746"/>
                </a:solidFill>
                <a:latin typeface="Inter ExtraBold"/>
                <a:ea typeface="Inter ExtraBold"/>
                <a:cs typeface="Inter ExtraBold"/>
                <a:sym typeface="Inter ExtraBold"/>
              </a:rPr>
              <a:t>“I Want To:”</a:t>
            </a:r>
            <a:endParaRPr>
              <a:solidFill>
                <a:srgbClr val="253746"/>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rgbClr val="C8102E"/>
              </a:buClr>
              <a:buSzPts val="1200"/>
              <a:buFont typeface="Inter"/>
              <a:buChar char="●"/>
            </a:pPr>
            <a:r>
              <a:rPr b="1" lang="en" sz="1200">
                <a:solidFill>
                  <a:srgbClr val="C8102E"/>
                </a:solidFill>
                <a:latin typeface="Inter"/>
                <a:ea typeface="Inter"/>
                <a:cs typeface="Inter"/>
                <a:sym typeface="Inter"/>
              </a:rPr>
              <a:t>Send Payment</a:t>
            </a:r>
            <a:endParaRPr sz="1200">
              <a:solidFill>
                <a:srgbClr val="253746"/>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67" name="Shape 3567"/>
        <p:cNvGrpSpPr/>
        <p:nvPr/>
      </p:nvGrpSpPr>
      <p:grpSpPr>
        <a:xfrm>
          <a:off x="0" y="0"/>
          <a:ext cx="0" cy="0"/>
          <a:chOff x="0" y="0"/>
          <a:chExt cx="0" cy="0"/>
        </a:xfrm>
      </p:grpSpPr>
      <p:pic>
        <p:nvPicPr>
          <p:cNvPr id="3568" name="Google Shape;3568;p67"/>
          <p:cNvPicPr preferRelativeResize="0"/>
          <p:nvPr/>
        </p:nvPicPr>
        <p:blipFill rotWithShape="1">
          <a:blip r:embed="rId3">
            <a:alphaModFix/>
          </a:blip>
          <a:srcRect b="28796" l="22863" r="23262" t="28792"/>
          <a:stretch/>
        </p:blipFill>
        <p:spPr>
          <a:xfrm>
            <a:off x="471250" y="887575"/>
            <a:ext cx="6200002" cy="3767400"/>
          </a:xfrm>
          <a:prstGeom prst="rect">
            <a:avLst/>
          </a:prstGeom>
          <a:noFill/>
          <a:ln>
            <a:noFill/>
          </a:ln>
          <a:effectLst>
            <a:outerShdw blurRad="57150" rotWithShape="0" algn="bl" dir="5400000" dist="19050">
              <a:srgbClr val="000000">
                <a:alpha val="50000"/>
              </a:srgbClr>
            </a:outerShdw>
          </a:effectLst>
        </p:spPr>
      </p:pic>
      <p:sp>
        <p:nvSpPr>
          <p:cNvPr id="3569" name="Google Shape;3569;p67"/>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570" name="Google Shape;3570;p67"/>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571" name="Google Shape;3571;p67"/>
          <p:cNvSpPr/>
          <p:nvPr/>
        </p:nvSpPr>
        <p:spPr>
          <a:xfrm>
            <a:off x="4155175" y="34662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67"/>
          <p:cNvSpPr/>
          <p:nvPr/>
        </p:nvSpPr>
        <p:spPr>
          <a:xfrm>
            <a:off x="6747447" y="887568"/>
            <a:ext cx="1968300" cy="3767400"/>
          </a:xfrm>
          <a:prstGeom prst="roundRect">
            <a:avLst>
              <a:gd fmla="val 5336" name="adj"/>
            </a:avLst>
          </a:prstGeom>
          <a:solidFill>
            <a:srgbClr val="FFFFFF"/>
          </a:solidFill>
          <a:ln>
            <a:noFill/>
          </a:ln>
          <a:effectLst>
            <a:outerShdw blurRad="514350" rotWithShape="0" algn="bl" dir="5400000" dist="114300">
              <a:srgbClr val="D2D6D9">
                <a:alpha val="50000"/>
              </a:srgb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rgbClr val="253746"/>
                </a:solidFill>
                <a:latin typeface="Inter ExtraBold"/>
                <a:ea typeface="Inter ExtraBold"/>
                <a:cs typeface="Inter ExtraBold"/>
                <a:sym typeface="Inter ExtraBold"/>
              </a:rPr>
              <a:t>“Pay To”</a:t>
            </a:r>
            <a:endParaRPr>
              <a:solidFill>
                <a:srgbClr val="253746"/>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rgbClr val="C8102E"/>
              </a:buClr>
              <a:buSzPts val="1200"/>
              <a:buFont typeface="Inter"/>
              <a:buChar char="●"/>
            </a:pPr>
            <a:r>
              <a:rPr b="1" lang="en" sz="1200">
                <a:solidFill>
                  <a:srgbClr val="C8102E"/>
                </a:solidFill>
                <a:latin typeface="Inter"/>
                <a:ea typeface="Inter"/>
                <a:cs typeface="Inter"/>
                <a:sym typeface="Inter"/>
              </a:rPr>
              <a:t>Someone Else</a:t>
            </a:r>
            <a:endParaRPr sz="1200">
              <a:solidFill>
                <a:srgbClr val="253746"/>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76" name="Shape 3576"/>
        <p:cNvGrpSpPr/>
        <p:nvPr/>
      </p:nvGrpSpPr>
      <p:grpSpPr>
        <a:xfrm>
          <a:off x="0" y="0"/>
          <a:ext cx="0" cy="0"/>
          <a:chOff x="0" y="0"/>
          <a:chExt cx="0" cy="0"/>
        </a:xfrm>
      </p:grpSpPr>
      <p:sp>
        <p:nvSpPr>
          <p:cNvPr id="3577" name="Google Shape;3577;p68"/>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pic>
        <p:nvPicPr>
          <p:cNvPr id="3578" name="Google Shape;3578;p68"/>
          <p:cNvPicPr preferRelativeResize="0"/>
          <p:nvPr/>
        </p:nvPicPr>
        <p:blipFill rotWithShape="1">
          <a:blip r:embed="rId3">
            <a:alphaModFix/>
          </a:blip>
          <a:srcRect b="28796" l="22863" r="23262" t="28792"/>
          <a:stretch/>
        </p:blipFill>
        <p:spPr>
          <a:xfrm>
            <a:off x="471250" y="887575"/>
            <a:ext cx="6200002" cy="3767400"/>
          </a:xfrm>
          <a:prstGeom prst="rect">
            <a:avLst/>
          </a:prstGeom>
          <a:noFill/>
          <a:ln>
            <a:noFill/>
          </a:ln>
          <a:effectLst>
            <a:outerShdw blurRad="57150" rotWithShape="0" algn="bl" dir="5400000" dist="19050">
              <a:srgbClr val="000000">
                <a:alpha val="50000"/>
              </a:srgbClr>
            </a:outerShdw>
          </a:effectLst>
        </p:spPr>
      </p:pic>
      <p:sp>
        <p:nvSpPr>
          <p:cNvPr id="3579" name="Google Shape;3579;p68"/>
          <p:cNvSpPr/>
          <p:nvPr/>
        </p:nvSpPr>
        <p:spPr>
          <a:xfrm>
            <a:off x="6747447" y="887568"/>
            <a:ext cx="1968300" cy="3767400"/>
          </a:xfrm>
          <a:prstGeom prst="roundRect">
            <a:avLst>
              <a:gd fmla="val 5336" name="adj"/>
            </a:avLst>
          </a:prstGeom>
          <a:solidFill>
            <a:srgbClr val="FFFFFF"/>
          </a:solidFill>
          <a:ln>
            <a:noFill/>
          </a:ln>
          <a:effectLst>
            <a:outerShdw blurRad="514350" rotWithShape="0" algn="bl" dir="5400000" dist="114300">
              <a:srgbClr val="D2D6D9">
                <a:alpha val="50000"/>
              </a:srgb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rgbClr val="253746"/>
                </a:solidFill>
                <a:latin typeface="Inter ExtraBold"/>
                <a:ea typeface="Inter ExtraBold"/>
                <a:cs typeface="Inter ExtraBold"/>
                <a:sym typeface="Inter ExtraBold"/>
              </a:rPr>
              <a:t>Enter provider information</a:t>
            </a:r>
            <a:endParaRPr>
              <a:solidFill>
                <a:srgbClr val="253746"/>
              </a:solidFill>
              <a:latin typeface="Inter ExtraBold"/>
              <a:ea typeface="Inter ExtraBold"/>
              <a:cs typeface="Inter ExtraBold"/>
              <a:sym typeface="Inter ExtraBold"/>
            </a:endParaRPr>
          </a:p>
          <a:p>
            <a:pPr indent="0" lvl="0" marL="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pic>
        <p:nvPicPr>
          <p:cNvPr id="3580" name="Google Shape;3580;p68"/>
          <p:cNvPicPr preferRelativeResize="0"/>
          <p:nvPr/>
        </p:nvPicPr>
        <p:blipFill rotWithShape="1">
          <a:blip r:embed="rId4">
            <a:alphaModFix/>
          </a:blip>
          <a:srcRect b="47420" l="26976" r="27768" t="27599"/>
          <a:stretch/>
        </p:blipFill>
        <p:spPr>
          <a:xfrm>
            <a:off x="872225" y="1583125"/>
            <a:ext cx="5375102" cy="3071848"/>
          </a:xfrm>
          <a:prstGeom prst="rect">
            <a:avLst/>
          </a:prstGeom>
          <a:noFill/>
          <a:ln>
            <a:noFill/>
          </a:ln>
        </p:spPr>
      </p:pic>
      <p:sp>
        <p:nvSpPr>
          <p:cNvPr id="3581" name="Google Shape;3581;p68"/>
          <p:cNvSpPr/>
          <p:nvPr/>
        </p:nvSpPr>
        <p:spPr>
          <a:xfrm>
            <a:off x="953475" y="4261375"/>
            <a:ext cx="4881000" cy="3936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68"/>
          <p:cNvSpPr/>
          <p:nvPr/>
        </p:nvSpPr>
        <p:spPr>
          <a:xfrm>
            <a:off x="3014750" y="2420338"/>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68"/>
          <p:cNvSpPr/>
          <p:nvPr/>
        </p:nvSpPr>
        <p:spPr>
          <a:xfrm>
            <a:off x="2928375" y="2126238"/>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84" name="Google Shape;3584;p68"/>
          <p:cNvPicPr preferRelativeResize="0"/>
          <p:nvPr/>
        </p:nvPicPr>
        <p:blipFill rotWithShape="1">
          <a:blip r:embed="rId5">
            <a:alphaModFix/>
          </a:blip>
          <a:srcRect b="47294" l="26405" r="27262" t="27816"/>
          <a:stretch/>
        </p:blipFill>
        <p:spPr>
          <a:xfrm>
            <a:off x="872225" y="1585100"/>
            <a:ext cx="5375102" cy="2989823"/>
          </a:xfrm>
          <a:prstGeom prst="rect">
            <a:avLst/>
          </a:prstGeom>
          <a:noFill/>
          <a:ln>
            <a:noFill/>
          </a:ln>
        </p:spPr>
      </p:pic>
      <p:sp>
        <p:nvSpPr>
          <p:cNvPr id="3585" name="Google Shape;3585;p68"/>
          <p:cNvSpPr/>
          <p:nvPr/>
        </p:nvSpPr>
        <p:spPr>
          <a:xfrm>
            <a:off x="3105650" y="23489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0" name="Shape 3430"/>
        <p:cNvGrpSpPr/>
        <p:nvPr/>
      </p:nvGrpSpPr>
      <p:grpSpPr>
        <a:xfrm>
          <a:off x="0" y="0"/>
          <a:ext cx="0" cy="0"/>
          <a:chOff x="0" y="0"/>
          <a:chExt cx="0" cy="0"/>
        </a:xfrm>
      </p:grpSpPr>
      <p:sp>
        <p:nvSpPr>
          <p:cNvPr id="3431" name="Google Shape;3431;p51"/>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3432" name="Google Shape;3432;p51"/>
          <p:cNvSpPr txBox="1"/>
          <p:nvPr>
            <p:ph idx="1" type="subTitle"/>
          </p:nvPr>
        </p:nvSpPr>
        <p:spPr>
          <a:xfrm>
            <a:off x="311700" y="3370576"/>
            <a:ext cx="4725600" cy="518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claims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89" name="Shape 3589"/>
        <p:cNvGrpSpPr/>
        <p:nvPr/>
      </p:nvGrpSpPr>
      <p:grpSpPr>
        <a:xfrm>
          <a:off x="0" y="0"/>
          <a:ext cx="0" cy="0"/>
          <a:chOff x="0" y="0"/>
          <a:chExt cx="0" cy="0"/>
        </a:xfrm>
      </p:grpSpPr>
      <p:sp>
        <p:nvSpPr>
          <p:cNvPr id="3590" name="Google Shape;3590;p69"/>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591" name="Google Shape;3591;p69"/>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92" name="Google Shape;3592;p69"/>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3" name="Google Shape;3593;p69"/>
          <p:cNvGrpSpPr/>
          <p:nvPr/>
        </p:nvGrpSpPr>
        <p:grpSpPr>
          <a:xfrm>
            <a:off x="810297" y="1432712"/>
            <a:ext cx="347460" cy="347460"/>
            <a:chOff x="1996583" y="1327992"/>
            <a:chExt cx="512100" cy="512100"/>
          </a:xfrm>
        </p:grpSpPr>
        <p:sp>
          <p:nvSpPr>
            <p:cNvPr id="3594" name="Google Shape;3594;p69"/>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69"/>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69"/>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7" name="Google Shape;3597;p69"/>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98" name="Google Shape;3598;p69"/>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69"/>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00" name="Google Shape;3600;p69"/>
          <p:cNvGrpSpPr/>
          <p:nvPr/>
        </p:nvGrpSpPr>
        <p:grpSpPr>
          <a:xfrm>
            <a:off x="3569848" y="1432716"/>
            <a:ext cx="347460" cy="347460"/>
            <a:chOff x="4397325" y="847632"/>
            <a:chExt cx="512100" cy="512100"/>
          </a:xfrm>
        </p:grpSpPr>
        <p:sp>
          <p:nvSpPr>
            <p:cNvPr id="3601" name="Google Shape;3601;p69"/>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69"/>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69"/>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4" name="Google Shape;3604;p69"/>
          <p:cNvGrpSpPr/>
          <p:nvPr/>
        </p:nvGrpSpPr>
        <p:grpSpPr>
          <a:xfrm>
            <a:off x="6323780" y="1432719"/>
            <a:ext cx="347460" cy="347460"/>
            <a:chOff x="1677570" y="2326857"/>
            <a:chExt cx="512100" cy="512100"/>
          </a:xfrm>
        </p:grpSpPr>
        <p:sp>
          <p:nvSpPr>
            <p:cNvPr id="3605" name="Google Shape;3605;p69"/>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69"/>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7" name="Google Shape;3607;p69"/>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Search for your provider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and “Select” </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608" name="Google Shape;3608;p69"/>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sp>
        <p:nvSpPr>
          <p:cNvPr id="3609" name="Google Shape;3609;p69"/>
          <p:cNvSpPr/>
          <p:nvPr/>
        </p:nvSpPr>
        <p:spPr>
          <a:xfrm>
            <a:off x="5438300" y="823263"/>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0" name="Google Shape;3610;p69"/>
          <p:cNvPicPr preferRelativeResize="0"/>
          <p:nvPr/>
        </p:nvPicPr>
        <p:blipFill rotWithShape="1">
          <a:blip r:embed="rId4">
            <a:alphaModFix/>
          </a:blip>
          <a:srcRect b="28796" l="22863" r="23262" t="28792"/>
          <a:stretch/>
        </p:blipFill>
        <p:spPr>
          <a:xfrm>
            <a:off x="471250" y="887575"/>
            <a:ext cx="6200002" cy="3767400"/>
          </a:xfrm>
          <a:prstGeom prst="rect">
            <a:avLst/>
          </a:prstGeom>
          <a:noFill/>
          <a:ln>
            <a:noFill/>
          </a:ln>
          <a:effectLst>
            <a:outerShdw blurRad="57150" rotWithShape="0" algn="bl" dir="5400000" dist="19050">
              <a:srgbClr val="000000">
                <a:alpha val="50000"/>
              </a:srgbClr>
            </a:outerShdw>
          </a:effectLst>
        </p:spPr>
      </p:pic>
      <p:sp>
        <p:nvSpPr>
          <p:cNvPr id="3611" name="Google Shape;3611;p69"/>
          <p:cNvSpPr/>
          <p:nvPr/>
        </p:nvSpPr>
        <p:spPr>
          <a:xfrm>
            <a:off x="5003675" y="4139838"/>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2" name="Google Shape;3612;p69"/>
          <p:cNvPicPr preferRelativeResize="0"/>
          <p:nvPr/>
        </p:nvPicPr>
        <p:blipFill rotWithShape="1">
          <a:blip r:embed="rId5">
            <a:alphaModFix/>
          </a:blip>
          <a:srcRect b="47294" l="26405" r="27262" t="27816"/>
          <a:stretch/>
        </p:blipFill>
        <p:spPr>
          <a:xfrm>
            <a:off x="872225" y="1585100"/>
            <a:ext cx="5375102" cy="2989823"/>
          </a:xfrm>
          <a:prstGeom prst="rect">
            <a:avLst/>
          </a:prstGeom>
          <a:noFill/>
          <a:ln>
            <a:noFill/>
          </a:ln>
        </p:spPr>
      </p:pic>
      <p:pic>
        <p:nvPicPr>
          <p:cNvPr id="3613" name="Google Shape;3613;p69"/>
          <p:cNvPicPr preferRelativeResize="0"/>
          <p:nvPr/>
        </p:nvPicPr>
        <p:blipFill rotWithShape="1">
          <a:blip r:embed="rId6">
            <a:alphaModFix/>
          </a:blip>
          <a:srcRect b="44940" l="26976" r="41423" t="44805"/>
          <a:stretch/>
        </p:blipFill>
        <p:spPr>
          <a:xfrm>
            <a:off x="872225" y="3324375"/>
            <a:ext cx="3753250" cy="1260973"/>
          </a:xfrm>
          <a:prstGeom prst="rect">
            <a:avLst/>
          </a:prstGeom>
          <a:noFill/>
          <a:ln>
            <a:noFill/>
          </a:ln>
        </p:spPr>
      </p:pic>
      <p:pic>
        <p:nvPicPr>
          <p:cNvPr id="3614" name="Google Shape;3614;p69"/>
          <p:cNvPicPr preferRelativeResize="0"/>
          <p:nvPr/>
        </p:nvPicPr>
        <p:blipFill rotWithShape="1">
          <a:blip r:embed="rId6">
            <a:alphaModFix/>
          </a:blip>
          <a:srcRect b="44941" l="58577" r="27767" t="47436"/>
          <a:stretch/>
        </p:blipFill>
        <p:spPr>
          <a:xfrm>
            <a:off x="4625475" y="3647925"/>
            <a:ext cx="1621848" cy="937426"/>
          </a:xfrm>
          <a:prstGeom prst="rect">
            <a:avLst/>
          </a:prstGeom>
          <a:noFill/>
          <a:ln>
            <a:noFill/>
          </a:ln>
        </p:spPr>
      </p:pic>
      <p:sp>
        <p:nvSpPr>
          <p:cNvPr id="3615" name="Google Shape;3615;p69"/>
          <p:cNvSpPr/>
          <p:nvPr/>
        </p:nvSpPr>
        <p:spPr>
          <a:xfrm>
            <a:off x="5003675" y="40743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19" name="Shape 3619"/>
        <p:cNvGrpSpPr/>
        <p:nvPr/>
      </p:nvGrpSpPr>
      <p:grpSpPr>
        <a:xfrm>
          <a:off x="0" y="0"/>
          <a:ext cx="0" cy="0"/>
          <a:chOff x="0" y="0"/>
          <a:chExt cx="0" cy="0"/>
        </a:xfrm>
      </p:grpSpPr>
      <p:sp>
        <p:nvSpPr>
          <p:cNvPr id="3620" name="Google Shape;3620;p70"/>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21" name="Google Shape;3621;p70"/>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22" name="Google Shape;3622;p70"/>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3" name="Google Shape;3623;p70"/>
          <p:cNvGrpSpPr/>
          <p:nvPr/>
        </p:nvGrpSpPr>
        <p:grpSpPr>
          <a:xfrm>
            <a:off x="810297" y="1432712"/>
            <a:ext cx="347460" cy="347460"/>
            <a:chOff x="1996583" y="1327992"/>
            <a:chExt cx="512100" cy="512100"/>
          </a:xfrm>
        </p:grpSpPr>
        <p:sp>
          <p:nvSpPr>
            <p:cNvPr id="3624" name="Google Shape;3624;p70"/>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70"/>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70"/>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27" name="Google Shape;3627;p70"/>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28" name="Google Shape;3628;p70"/>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70"/>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30" name="Google Shape;3630;p70"/>
          <p:cNvGrpSpPr/>
          <p:nvPr/>
        </p:nvGrpSpPr>
        <p:grpSpPr>
          <a:xfrm>
            <a:off x="3569848" y="1432716"/>
            <a:ext cx="347460" cy="347460"/>
            <a:chOff x="4397325" y="847632"/>
            <a:chExt cx="512100" cy="512100"/>
          </a:xfrm>
        </p:grpSpPr>
        <p:sp>
          <p:nvSpPr>
            <p:cNvPr id="3631" name="Google Shape;3631;p70"/>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70"/>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70"/>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4" name="Google Shape;3634;p70"/>
          <p:cNvGrpSpPr/>
          <p:nvPr/>
        </p:nvGrpSpPr>
        <p:grpSpPr>
          <a:xfrm>
            <a:off x="6323780" y="1432719"/>
            <a:ext cx="347460" cy="347460"/>
            <a:chOff x="1677570" y="2326857"/>
            <a:chExt cx="512100" cy="512100"/>
          </a:xfrm>
        </p:grpSpPr>
        <p:sp>
          <p:nvSpPr>
            <p:cNvPr id="3635" name="Google Shape;3635;p70"/>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70"/>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7" name="Google Shape;3637;p70"/>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Complete required fields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638" name="Google Shape;3638;p70"/>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639" name="Google Shape;3639;p70"/>
          <p:cNvPicPr preferRelativeResize="0"/>
          <p:nvPr/>
        </p:nvPicPr>
        <p:blipFill rotWithShape="1">
          <a:blip r:embed="rId4">
            <a:alphaModFix/>
          </a:blip>
          <a:srcRect b="24385" l="24910" r="25869" t="36409"/>
          <a:stretch/>
        </p:blipFill>
        <p:spPr>
          <a:xfrm>
            <a:off x="471250" y="887575"/>
            <a:ext cx="6245702" cy="3767401"/>
          </a:xfrm>
          <a:prstGeom prst="rect">
            <a:avLst/>
          </a:prstGeom>
          <a:noFill/>
          <a:ln>
            <a:noFill/>
          </a:ln>
          <a:effectLst>
            <a:outerShdw blurRad="57150" rotWithShape="0" algn="bl" dir="5400000" dist="19050">
              <a:srgbClr val="000000">
                <a:alpha val="50000"/>
              </a:srgbClr>
            </a:outerShdw>
          </a:effectLst>
        </p:spPr>
      </p:pic>
      <p:sp>
        <p:nvSpPr>
          <p:cNvPr id="3640" name="Google Shape;3640;p70"/>
          <p:cNvSpPr/>
          <p:nvPr/>
        </p:nvSpPr>
        <p:spPr>
          <a:xfrm>
            <a:off x="6401650" y="37409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44" name="Shape 3644"/>
        <p:cNvGrpSpPr/>
        <p:nvPr/>
      </p:nvGrpSpPr>
      <p:grpSpPr>
        <a:xfrm>
          <a:off x="0" y="0"/>
          <a:ext cx="0" cy="0"/>
          <a:chOff x="0" y="0"/>
          <a:chExt cx="0" cy="0"/>
        </a:xfrm>
      </p:grpSpPr>
      <p:sp>
        <p:nvSpPr>
          <p:cNvPr id="3645" name="Google Shape;3645;p71"/>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46" name="Google Shape;3646;p71"/>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47" name="Google Shape;3647;p71"/>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48" name="Google Shape;3648;p71"/>
          <p:cNvGrpSpPr/>
          <p:nvPr/>
        </p:nvGrpSpPr>
        <p:grpSpPr>
          <a:xfrm>
            <a:off x="810297" y="1432712"/>
            <a:ext cx="347460" cy="347460"/>
            <a:chOff x="1996583" y="1327992"/>
            <a:chExt cx="512100" cy="512100"/>
          </a:xfrm>
        </p:grpSpPr>
        <p:sp>
          <p:nvSpPr>
            <p:cNvPr id="3649" name="Google Shape;3649;p71"/>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71"/>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71"/>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2" name="Google Shape;3652;p71"/>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53" name="Google Shape;3653;p71"/>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71"/>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55" name="Google Shape;3655;p71"/>
          <p:cNvGrpSpPr/>
          <p:nvPr/>
        </p:nvGrpSpPr>
        <p:grpSpPr>
          <a:xfrm>
            <a:off x="3569848" y="1432716"/>
            <a:ext cx="347460" cy="347460"/>
            <a:chOff x="4397325" y="847632"/>
            <a:chExt cx="512100" cy="512100"/>
          </a:xfrm>
        </p:grpSpPr>
        <p:sp>
          <p:nvSpPr>
            <p:cNvPr id="3656" name="Google Shape;3656;p71"/>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71"/>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71"/>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9" name="Google Shape;3659;p71"/>
          <p:cNvGrpSpPr/>
          <p:nvPr/>
        </p:nvGrpSpPr>
        <p:grpSpPr>
          <a:xfrm>
            <a:off x="6323780" y="1432719"/>
            <a:ext cx="347460" cy="347460"/>
            <a:chOff x="1677570" y="2326857"/>
            <a:chExt cx="512100" cy="512100"/>
          </a:xfrm>
        </p:grpSpPr>
        <p:sp>
          <p:nvSpPr>
            <p:cNvPr id="3660" name="Google Shape;3660;p71"/>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71"/>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62" name="Google Shape;3662;p71"/>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Upload Documentation</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663" name="Google Shape;3663;p71"/>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664" name="Google Shape;3664;p71"/>
          <p:cNvPicPr preferRelativeResize="0"/>
          <p:nvPr/>
        </p:nvPicPr>
        <p:blipFill rotWithShape="1">
          <a:blip r:embed="rId4">
            <a:alphaModFix/>
          </a:blip>
          <a:srcRect b="34461" l="24386" r="25435" t="24668"/>
          <a:stretch/>
        </p:blipFill>
        <p:spPr>
          <a:xfrm>
            <a:off x="471250" y="887575"/>
            <a:ext cx="6245698" cy="3767401"/>
          </a:xfrm>
          <a:prstGeom prst="rect">
            <a:avLst/>
          </a:prstGeom>
          <a:noFill/>
          <a:ln>
            <a:noFill/>
          </a:ln>
          <a:effectLst>
            <a:outerShdw blurRad="57150" rotWithShape="0" algn="bl" dir="5400000" dist="19050">
              <a:srgbClr val="000000">
                <a:alpha val="50000"/>
              </a:srgbClr>
            </a:outerShdw>
          </a:effectLst>
        </p:spPr>
      </p:pic>
      <p:sp>
        <p:nvSpPr>
          <p:cNvPr id="3665" name="Google Shape;3665;p71"/>
          <p:cNvSpPr/>
          <p:nvPr/>
        </p:nvSpPr>
        <p:spPr>
          <a:xfrm>
            <a:off x="3524125" y="26195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69" name="Shape 3669"/>
        <p:cNvGrpSpPr/>
        <p:nvPr/>
      </p:nvGrpSpPr>
      <p:grpSpPr>
        <a:xfrm>
          <a:off x="0" y="0"/>
          <a:ext cx="0" cy="0"/>
          <a:chOff x="0" y="0"/>
          <a:chExt cx="0" cy="0"/>
        </a:xfrm>
      </p:grpSpPr>
      <p:pic>
        <p:nvPicPr>
          <p:cNvPr id="3670" name="Google Shape;3670;p72"/>
          <p:cNvPicPr preferRelativeResize="0"/>
          <p:nvPr/>
        </p:nvPicPr>
        <p:blipFill rotWithShape="1">
          <a:blip r:embed="rId3">
            <a:alphaModFix/>
          </a:blip>
          <a:srcRect b="13237" l="24067" r="24494" t="25281"/>
          <a:stretch/>
        </p:blipFill>
        <p:spPr>
          <a:xfrm>
            <a:off x="471250" y="887575"/>
            <a:ext cx="6245702" cy="3767399"/>
          </a:xfrm>
          <a:prstGeom prst="rect">
            <a:avLst/>
          </a:prstGeom>
          <a:noFill/>
          <a:ln>
            <a:noFill/>
          </a:ln>
          <a:effectLst>
            <a:outerShdw blurRad="57150" rotWithShape="0" algn="bl" dir="5400000" dist="19050">
              <a:srgbClr val="000000">
                <a:alpha val="50000"/>
              </a:srgbClr>
            </a:outerShdw>
          </a:effectLst>
        </p:spPr>
      </p:pic>
      <p:sp>
        <p:nvSpPr>
          <p:cNvPr id="3671" name="Google Shape;3671;p72"/>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72" name="Google Shape;3672;p72"/>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Upload receipt</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b</a:t>
            </a:r>
            <a:r>
              <a:rPr lang="en" sz="1200">
                <a:solidFill>
                  <a:schemeClr val="dk2"/>
                </a:solidFill>
                <a:latin typeface="Inter"/>
                <a:ea typeface="Inter"/>
                <a:cs typeface="Inter"/>
                <a:sym typeface="Inter"/>
              </a:rPr>
              <a:t>y selecting image saved to receipt organizer</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673" name="Google Shape;3673;p72"/>
          <p:cNvSpPr/>
          <p:nvPr/>
        </p:nvSpPr>
        <p:spPr>
          <a:xfrm rot="10800000">
            <a:off x="1286425" y="16474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77" name="Shape 3677"/>
        <p:cNvGrpSpPr/>
        <p:nvPr/>
      </p:nvGrpSpPr>
      <p:grpSpPr>
        <a:xfrm>
          <a:off x="0" y="0"/>
          <a:ext cx="0" cy="0"/>
          <a:chOff x="0" y="0"/>
          <a:chExt cx="0" cy="0"/>
        </a:xfrm>
      </p:grpSpPr>
      <p:sp>
        <p:nvSpPr>
          <p:cNvPr id="3678" name="Google Shape;3678;p7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679" name="Google Shape;3679;p73"/>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80" name="Google Shape;3680;p73"/>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81" name="Google Shape;3681;p73"/>
          <p:cNvGrpSpPr/>
          <p:nvPr/>
        </p:nvGrpSpPr>
        <p:grpSpPr>
          <a:xfrm>
            <a:off x="810297" y="1432712"/>
            <a:ext cx="347460" cy="347460"/>
            <a:chOff x="1996583" y="1327992"/>
            <a:chExt cx="512100" cy="512100"/>
          </a:xfrm>
        </p:grpSpPr>
        <p:sp>
          <p:nvSpPr>
            <p:cNvPr id="3682" name="Google Shape;3682;p73"/>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73"/>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73"/>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5" name="Google Shape;3685;p73"/>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86" name="Google Shape;3686;p73"/>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73"/>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88" name="Google Shape;3688;p73"/>
          <p:cNvGrpSpPr/>
          <p:nvPr/>
        </p:nvGrpSpPr>
        <p:grpSpPr>
          <a:xfrm>
            <a:off x="3569848" y="1432716"/>
            <a:ext cx="347460" cy="347460"/>
            <a:chOff x="4397325" y="847632"/>
            <a:chExt cx="512100" cy="512100"/>
          </a:xfrm>
        </p:grpSpPr>
        <p:sp>
          <p:nvSpPr>
            <p:cNvPr id="3689" name="Google Shape;3689;p73"/>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73"/>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73"/>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2" name="Google Shape;3692;p73"/>
          <p:cNvGrpSpPr/>
          <p:nvPr/>
        </p:nvGrpSpPr>
        <p:grpSpPr>
          <a:xfrm>
            <a:off x="6323780" y="1432719"/>
            <a:ext cx="347460" cy="347460"/>
            <a:chOff x="1677570" y="2326857"/>
            <a:chExt cx="512100" cy="512100"/>
          </a:xfrm>
        </p:grpSpPr>
        <p:sp>
          <p:nvSpPr>
            <p:cNvPr id="3693" name="Google Shape;3693;p73"/>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73"/>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5" name="Google Shape;3695;p73"/>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Upload receipt</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by browsing for a file containing your receipt</a:t>
            </a:r>
            <a:endParaRPr sz="1200">
              <a:solidFill>
                <a:schemeClr val="dk1"/>
              </a:solidFill>
              <a:latin typeface="Inter"/>
              <a:ea typeface="Inter"/>
              <a:cs typeface="Inter"/>
              <a:sym typeface="Inter"/>
            </a:endParaRPr>
          </a:p>
        </p:txBody>
      </p:sp>
      <p:pic>
        <p:nvPicPr>
          <p:cNvPr id="3696" name="Google Shape;3696;p73"/>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697" name="Google Shape;3697;p73"/>
          <p:cNvPicPr preferRelativeResize="0"/>
          <p:nvPr/>
        </p:nvPicPr>
        <p:blipFill rotWithShape="1">
          <a:blip r:embed="rId4">
            <a:alphaModFix/>
          </a:blip>
          <a:srcRect b="10136" l="0" r="24812" t="0"/>
          <a:stretch/>
        </p:blipFill>
        <p:spPr>
          <a:xfrm>
            <a:off x="471250" y="887575"/>
            <a:ext cx="6245698" cy="3767399"/>
          </a:xfrm>
          <a:prstGeom prst="rect">
            <a:avLst/>
          </a:prstGeom>
          <a:noFill/>
          <a:ln>
            <a:noFill/>
          </a:ln>
          <a:effectLst>
            <a:outerShdw blurRad="57150" rotWithShape="0" algn="bl" dir="5400000" dist="19050">
              <a:srgbClr val="000000">
                <a:alpha val="50000"/>
              </a:srgbClr>
            </a:outerShdw>
          </a:effectLst>
        </p:spPr>
      </p:pic>
      <p:sp>
        <p:nvSpPr>
          <p:cNvPr id="3698" name="Google Shape;3698;p73"/>
          <p:cNvSpPr/>
          <p:nvPr/>
        </p:nvSpPr>
        <p:spPr>
          <a:xfrm>
            <a:off x="3963025" y="11856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02" name="Shape 3702"/>
        <p:cNvGrpSpPr/>
        <p:nvPr/>
      </p:nvGrpSpPr>
      <p:grpSpPr>
        <a:xfrm>
          <a:off x="0" y="0"/>
          <a:ext cx="0" cy="0"/>
          <a:chOff x="0" y="0"/>
          <a:chExt cx="0" cy="0"/>
        </a:xfrm>
      </p:grpSpPr>
      <p:sp>
        <p:nvSpPr>
          <p:cNvPr id="3703" name="Google Shape;3703;p7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04" name="Google Shape;3704;p74"/>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05" name="Google Shape;3705;p74"/>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6" name="Google Shape;3706;p74"/>
          <p:cNvGrpSpPr/>
          <p:nvPr/>
        </p:nvGrpSpPr>
        <p:grpSpPr>
          <a:xfrm>
            <a:off x="810297" y="1432712"/>
            <a:ext cx="347460" cy="347460"/>
            <a:chOff x="1996583" y="1327992"/>
            <a:chExt cx="512100" cy="512100"/>
          </a:xfrm>
        </p:grpSpPr>
        <p:sp>
          <p:nvSpPr>
            <p:cNvPr id="3707" name="Google Shape;3707;p74"/>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74"/>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74"/>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0" name="Google Shape;3710;p74"/>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11" name="Google Shape;3711;p74"/>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74"/>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13" name="Google Shape;3713;p74"/>
          <p:cNvGrpSpPr/>
          <p:nvPr/>
        </p:nvGrpSpPr>
        <p:grpSpPr>
          <a:xfrm>
            <a:off x="3569848" y="1432716"/>
            <a:ext cx="347460" cy="347460"/>
            <a:chOff x="4397325" y="847632"/>
            <a:chExt cx="512100" cy="512100"/>
          </a:xfrm>
        </p:grpSpPr>
        <p:sp>
          <p:nvSpPr>
            <p:cNvPr id="3714" name="Google Shape;3714;p74"/>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74"/>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74"/>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7" name="Google Shape;3717;p74"/>
          <p:cNvGrpSpPr/>
          <p:nvPr/>
        </p:nvGrpSpPr>
        <p:grpSpPr>
          <a:xfrm>
            <a:off x="6323780" y="1432719"/>
            <a:ext cx="347460" cy="347460"/>
            <a:chOff x="1677570" y="2326857"/>
            <a:chExt cx="512100" cy="512100"/>
          </a:xfrm>
        </p:grpSpPr>
        <p:sp>
          <p:nvSpPr>
            <p:cNvPr id="3718" name="Google Shape;3718;p74"/>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74"/>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20" name="Google Shape;3720;p74"/>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“Submit”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a:t>
            </a:r>
            <a:r>
              <a:rPr lang="en" sz="1200">
                <a:solidFill>
                  <a:schemeClr val="dk2"/>
                </a:solidFill>
                <a:latin typeface="Inter"/>
                <a:ea typeface="Inter"/>
                <a:cs typeface="Inter"/>
                <a:sym typeface="Inter"/>
              </a:rPr>
              <a:t>fter documentation is uploaded </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721" name="Google Shape;3721;p74"/>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722" name="Google Shape;3722;p74"/>
          <p:cNvPicPr preferRelativeResize="0"/>
          <p:nvPr/>
        </p:nvPicPr>
        <p:blipFill rotWithShape="1">
          <a:blip r:embed="rId4">
            <a:alphaModFix/>
          </a:blip>
          <a:srcRect b="13586" l="24488" r="26209" t="27420"/>
          <a:stretch/>
        </p:blipFill>
        <p:spPr>
          <a:xfrm>
            <a:off x="471250" y="887575"/>
            <a:ext cx="6245698" cy="3771825"/>
          </a:xfrm>
          <a:prstGeom prst="rect">
            <a:avLst/>
          </a:prstGeom>
          <a:noFill/>
          <a:ln>
            <a:noFill/>
          </a:ln>
          <a:effectLst>
            <a:outerShdw blurRad="57150" rotWithShape="0" algn="bl" dir="5400000" dist="19050">
              <a:srgbClr val="000000">
                <a:alpha val="50000"/>
              </a:srgbClr>
            </a:outerShdw>
          </a:effectLst>
        </p:spPr>
      </p:pic>
      <p:sp>
        <p:nvSpPr>
          <p:cNvPr id="3723" name="Google Shape;3723;p74"/>
          <p:cNvSpPr/>
          <p:nvPr/>
        </p:nvSpPr>
        <p:spPr>
          <a:xfrm>
            <a:off x="5004000" y="31393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27" name="Shape 3727"/>
        <p:cNvGrpSpPr/>
        <p:nvPr/>
      </p:nvGrpSpPr>
      <p:grpSpPr>
        <a:xfrm>
          <a:off x="0" y="0"/>
          <a:ext cx="0" cy="0"/>
          <a:chOff x="0" y="0"/>
          <a:chExt cx="0" cy="0"/>
        </a:xfrm>
      </p:grpSpPr>
      <p:sp>
        <p:nvSpPr>
          <p:cNvPr id="3728" name="Google Shape;3728;p7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29" name="Google Shape;3729;p75"/>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30" name="Google Shape;3730;p75"/>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1" name="Google Shape;3731;p75"/>
          <p:cNvGrpSpPr/>
          <p:nvPr/>
        </p:nvGrpSpPr>
        <p:grpSpPr>
          <a:xfrm>
            <a:off x="810297" y="1432712"/>
            <a:ext cx="347460" cy="347460"/>
            <a:chOff x="1996583" y="1327992"/>
            <a:chExt cx="512100" cy="512100"/>
          </a:xfrm>
        </p:grpSpPr>
        <p:sp>
          <p:nvSpPr>
            <p:cNvPr id="3732" name="Google Shape;3732;p75"/>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75"/>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75"/>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5" name="Google Shape;3735;p75"/>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36" name="Google Shape;3736;p75"/>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75"/>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8" name="Google Shape;3738;p75"/>
          <p:cNvGrpSpPr/>
          <p:nvPr/>
        </p:nvGrpSpPr>
        <p:grpSpPr>
          <a:xfrm>
            <a:off x="3569848" y="1432716"/>
            <a:ext cx="347460" cy="347460"/>
            <a:chOff x="4397325" y="847632"/>
            <a:chExt cx="512100" cy="512100"/>
          </a:xfrm>
        </p:grpSpPr>
        <p:sp>
          <p:nvSpPr>
            <p:cNvPr id="3739" name="Google Shape;3739;p75"/>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75"/>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75"/>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2" name="Google Shape;3742;p75"/>
          <p:cNvGrpSpPr/>
          <p:nvPr/>
        </p:nvGrpSpPr>
        <p:grpSpPr>
          <a:xfrm>
            <a:off x="6323780" y="1432719"/>
            <a:ext cx="347460" cy="347460"/>
            <a:chOff x="1677570" y="2326857"/>
            <a:chExt cx="512100" cy="512100"/>
          </a:xfrm>
        </p:grpSpPr>
        <p:sp>
          <p:nvSpPr>
            <p:cNvPr id="3743" name="Google Shape;3743;p75"/>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75"/>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45" name="Google Shape;3745;p75"/>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“Next”</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746" name="Google Shape;3746;p75"/>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747" name="Google Shape;3747;p75"/>
          <p:cNvPicPr preferRelativeResize="0"/>
          <p:nvPr/>
        </p:nvPicPr>
        <p:blipFill rotWithShape="1">
          <a:blip r:embed="rId4">
            <a:alphaModFix/>
          </a:blip>
          <a:srcRect b="14600" l="24499" r="25480" t="25608"/>
          <a:stretch/>
        </p:blipFill>
        <p:spPr>
          <a:xfrm>
            <a:off x="471250" y="887575"/>
            <a:ext cx="6245702" cy="3767399"/>
          </a:xfrm>
          <a:prstGeom prst="rect">
            <a:avLst/>
          </a:prstGeom>
          <a:noFill/>
          <a:ln>
            <a:noFill/>
          </a:ln>
          <a:effectLst>
            <a:outerShdw blurRad="57150" rotWithShape="0" algn="bl" dir="5400000" dist="19050">
              <a:srgbClr val="000000">
                <a:alpha val="50000"/>
              </a:srgbClr>
            </a:outerShdw>
          </a:effectLst>
        </p:spPr>
      </p:pic>
      <p:sp>
        <p:nvSpPr>
          <p:cNvPr id="3748" name="Google Shape;3748;p75"/>
          <p:cNvSpPr/>
          <p:nvPr/>
        </p:nvSpPr>
        <p:spPr>
          <a:xfrm>
            <a:off x="6430450" y="40743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52" name="Shape 3752"/>
        <p:cNvGrpSpPr/>
        <p:nvPr/>
      </p:nvGrpSpPr>
      <p:grpSpPr>
        <a:xfrm>
          <a:off x="0" y="0"/>
          <a:ext cx="0" cy="0"/>
          <a:chOff x="0" y="0"/>
          <a:chExt cx="0" cy="0"/>
        </a:xfrm>
      </p:grpSpPr>
      <p:sp>
        <p:nvSpPr>
          <p:cNvPr id="3753" name="Google Shape;3753;p7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54" name="Google Shape;3754;p76"/>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55" name="Google Shape;3755;p76"/>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56" name="Google Shape;3756;p76"/>
          <p:cNvGrpSpPr/>
          <p:nvPr/>
        </p:nvGrpSpPr>
        <p:grpSpPr>
          <a:xfrm>
            <a:off x="810297" y="1432712"/>
            <a:ext cx="347460" cy="347460"/>
            <a:chOff x="1996583" y="1327992"/>
            <a:chExt cx="512100" cy="512100"/>
          </a:xfrm>
        </p:grpSpPr>
        <p:sp>
          <p:nvSpPr>
            <p:cNvPr id="3757" name="Google Shape;3757;p76"/>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76"/>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76"/>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0" name="Google Shape;3760;p76"/>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61" name="Google Shape;3761;p76"/>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76"/>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3" name="Google Shape;3763;p76"/>
          <p:cNvGrpSpPr/>
          <p:nvPr/>
        </p:nvGrpSpPr>
        <p:grpSpPr>
          <a:xfrm>
            <a:off x="3569848" y="1432716"/>
            <a:ext cx="347460" cy="347460"/>
            <a:chOff x="4397325" y="847632"/>
            <a:chExt cx="512100" cy="512100"/>
          </a:xfrm>
        </p:grpSpPr>
        <p:sp>
          <p:nvSpPr>
            <p:cNvPr id="3764" name="Google Shape;3764;p76"/>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76"/>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76"/>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7" name="Google Shape;3767;p76"/>
          <p:cNvGrpSpPr/>
          <p:nvPr/>
        </p:nvGrpSpPr>
        <p:grpSpPr>
          <a:xfrm>
            <a:off x="6323780" y="1432719"/>
            <a:ext cx="347460" cy="347460"/>
            <a:chOff x="1677570" y="2326857"/>
            <a:chExt cx="512100" cy="512100"/>
          </a:xfrm>
        </p:grpSpPr>
        <p:sp>
          <p:nvSpPr>
            <p:cNvPr id="3768" name="Google Shape;3768;p76"/>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76"/>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0" name="Google Shape;3770;p76"/>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Provide claim details</a:t>
            </a:r>
            <a:endParaRPr sz="1200">
              <a:solidFill>
                <a:schemeClr val="dk1"/>
              </a:solidFill>
              <a:latin typeface="Inter"/>
              <a:ea typeface="Inter"/>
              <a:cs typeface="Inter"/>
              <a:sym typeface="Inter"/>
            </a:endParaRPr>
          </a:p>
        </p:txBody>
      </p:sp>
      <p:pic>
        <p:nvPicPr>
          <p:cNvPr id="3771" name="Google Shape;3771;p76"/>
          <p:cNvPicPr preferRelativeResize="0"/>
          <p:nvPr/>
        </p:nvPicPr>
        <p:blipFill rotWithShape="1">
          <a:blip r:embed="rId3">
            <a:alphaModFix/>
          </a:blip>
          <a:srcRect b="39967" l="23951" r="25507" t="31297"/>
          <a:stretch/>
        </p:blipFill>
        <p:spPr>
          <a:xfrm>
            <a:off x="471250" y="887575"/>
            <a:ext cx="6245702" cy="3767401"/>
          </a:xfrm>
          <a:prstGeom prst="rect">
            <a:avLst/>
          </a:prstGeom>
          <a:noFill/>
          <a:ln>
            <a:noFill/>
          </a:ln>
          <a:effectLst>
            <a:outerShdw blurRad="57150" rotWithShape="0" algn="bl" dir="5400000" dist="19050">
              <a:srgbClr val="000000">
                <a:alpha val="50000"/>
              </a:srgbClr>
            </a:outerShdw>
          </a:effectLst>
        </p:spPr>
      </p:pic>
      <p:pic>
        <p:nvPicPr>
          <p:cNvPr id="3772" name="Google Shape;3772;p76"/>
          <p:cNvPicPr preferRelativeResize="0"/>
          <p:nvPr/>
        </p:nvPicPr>
        <p:blipFill rotWithShape="1">
          <a:blip r:embed="rId3">
            <a:alphaModFix/>
          </a:blip>
          <a:srcRect b="45947" l="23951" r="25507" t="34828"/>
          <a:stretch/>
        </p:blipFill>
        <p:spPr>
          <a:xfrm>
            <a:off x="471250" y="1102275"/>
            <a:ext cx="6245698" cy="2520400"/>
          </a:xfrm>
          <a:prstGeom prst="rect">
            <a:avLst/>
          </a:prstGeom>
          <a:noFill/>
          <a:ln>
            <a:noFill/>
          </a:ln>
        </p:spPr>
      </p:pic>
      <p:pic>
        <p:nvPicPr>
          <p:cNvPr id="3773" name="Google Shape;3773;p76"/>
          <p:cNvPicPr preferRelativeResize="0"/>
          <p:nvPr/>
        </p:nvPicPr>
        <p:blipFill rotWithShape="1">
          <a:blip r:embed="rId3">
            <a:alphaModFix/>
          </a:blip>
          <a:srcRect b="26015" l="23951" r="25507" t="68814"/>
          <a:stretch/>
        </p:blipFill>
        <p:spPr>
          <a:xfrm>
            <a:off x="475488" y="3648456"/>
            <a:ext cx="6245698" cy="677924"/>
          </a:xfrm>
          <a:prstGeom prst="rect">
            <a:avLst/>
          </a:prstGeom>
          <a:noFill/>
          <a:ln>
            <a:noFill/>
          </a:ln>
        </p:spPr>
      </p:pic>
      <p:pic>
        <p:nvPicPr>
          <p:cNvPr id="3774" name="Google Shape;3774;p76"/>
          <p:cNvPicPr preferRelativeResize="0"/>
          <p:nvPr/>
        </p:nvPicPr>
        <p:blipFill rotWithShape="1">
          <a:blip r:embed="rId3">
            <a:alphaModFix/>
          </a:blip>
          <a:srcRect b="22237" l="23951" r="25507" t="75112"/>
          <a:stretch/>
        </p:blipFill>
        <p:spPr>
          <a:xfrm>
            <a:off x="471250" y="4307523"/>
            <a:ext cx="6245698" cy="347451"/>
          </a:xfrm>
          <a:prstGeom prst="rect">
            <a:avLst/>
          </a:prstGeom>
          <a:noFill/>
          <a:ln>
            <a:noFill/>
          </a:ln>
        </p:spPr>
      </p:pic>
      <p:pic>
        <p:nvPicPr>
          <p:cNvPr id="3775" name="Google Shape;3775;p76"/>
          <p:cNvPicPr preferRelativeResize="0"/>
          <p:nvPr/>
        </p:nvPicPr>
        <p:blipFill rotWithShape="1">
          <a:blip r:embed="rId3">
            <a:alphaModFix/>
          </a:blip>
          <a:srcRect b="32347" l="23951" r="64410" t="66607"/>
          <a:stretch/>
        </p:blipFill>
        <p:spPr>
          <a:xfrm>
            <a:off x="475501" y="3485700"/>
            <a:ext cx="1438152" cy="136973"/>
          </a:xfrm>
          <a:prstGeom prst="rect">
            <a:avLst/>
          </a:prstGeom>
          <a:noFill/>
          <a:ln>
            <a:noFill/>
          </a:ln>
        </p:spPr>
      </p:pic>
      <p:sp>
        <p:nvSpPr>
          <p:cNvPr id="3776" name="Google Shape;3776;p76"/>
          <p:cNvSpPr/>
          <p:nvPr/>
        </p:nvSpPr>
        <p:spPr>
          <a:xfrm>
            <a:off x="6399975" y="42584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80" name="Shape 3780"/>
        <p:cNvGrpSpPr/>
        <p:nvPr/>
      </p:nvGrpSpPr>
      <p:grpSpPr>
        <a:xfrm>
          <a:off x="0" y="0"/>
          <a:ext cx="0" cy="0"/>
          <a:chOff x="0" y="0"/>
          <a:chExt cx="0" cy="0"/>
        </a:xfrm>
      </p:grpSpPr>
      <p:sp>
        <p:nvSpPr>
          <p:cNvPr id="3781" name="Google Shape;3781;p77"/>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782" name="Google Shape;3782;p77"/>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83" name="Google Shape;3783;p77"/>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84" name="Google Shape;3784;p77"/>
          <p:cNvGrpSpPr/>
          <p:nvPr/>
        </p:nvGrpSpPr>
        <p:grpSpPr>
          <a:xfrm>
            <a:off x="810297" y="1432712"/>
            <a:ext cx="347460" cy="347460"/>
            <a:chOff x="1996583" y="1327992"/>
            <a:chExt cx="512100" cy="512100"/>
          </a:xfrm>
        </p:grpSpPr>
        <p:sp>
          <p:nvSpPr>
            <p:cNvPr id="3785" name="Google Shape;3785;p77"/>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77"/>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77"/>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8" name="Google Shape;3788;p77"/>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89" name="Google Shape;3789;p77"/>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77"/>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1" name="Google Shape;3791;p77"/>
          <p:cNvGrpSpPr/>
          <p:nvPr/>
        </p:nvGrpSpPr>
        <p:grpSpPr>
          <a:xfrm>
            <a:off x="3569848" y="1432716"/>
            <a:ext cx="347460" cy="347460"/>
            <a:chOff x="4397325" y="847632"/>
            <a:chExt cx="512100" cy="512100"/>
          </a:xfrm>
        </p:grpSpPr>
        <p:sp>
          <p:nvSpPr>
            <p:cNvPr id="3792" name="Google Shape;3792;p77"/>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77"/>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77"/>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5" name="Google Shape;3795;p77"/>
          <p:cNvGrpSpPr/>
          <p:nvPr/>
        </p:nvGrpSpPr>
        <p:grpSpPr>
          <a:xfrm>
            <a:off x="6323780" y="1432719"/>
            <a:ext cx="347460" cy="347460"/>
            <a:chOff x="1677570" y="2326857"/>
            <a:chExt cx="512100" cy="512100"/>
          </a:xfrm>
        </p:grpSpPr>
        <p:sp>
          <p:nvSpPr>
            <p:cNvPr id="3796" name="Google Shape;3796;p77"/>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77"/>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8" name="Google Shape;3798;p77"/>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Update if needed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pic>
        <p:nvPicPr>
          <p:cNvPr id="3799" name="Google Shape;3799;p77"/>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800" name="Google Shape;3800;p77"/>
          <p:cNvPicPr preferRelativeResize="0"/>
          <p:nvPr/>
        </p:nvPicPr>
        <p:blipFill rotWithShape="1">
          <a:blip r:embed="rId4">
            <a:alphaModFix/>
          </a:blip>
          <a:srcRect b="22378" l="24587" r="25150" t="33725"/>
          <a:stretch/>
        </p:blipFill>
        <p:spPr>
          <a:xfrm>
            <a:off x="471250" y="887575"/>
            <a:ext cx="6245698" cy="3767401"/>
          </a:xfrm>
          <a:prstGeom prst="rect">
            <a:avLst/>
          </a:prstGeom>
          <a:noFill/>
          <a:ln>
            <a:noFill/>
          </a:ln>
          <a:effectLst>
            <a:outerShdw blurRad="57150" rotWithShape="0" algn="bl" dir="5400000" dist="19050">
              <a:srgbClr val="000000">
                <a:alpha val="50000"/>
              </a:srgbClr>
            </a:outerShdw>
          </a:effectLst>
        </p:spPr>
      </p:pic>
      <p:sp>
        <p:nvSpPr>
          <p:cNvPr id="3801" name="Google Shape;3801;p77"/>
          <p:cNvSpPr/>
          <p:nvPr/>
        </p:nvSpPr>
        <p:spPr>
          <a:xfrm>
            <a:off x="6354250" y="23489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05" name="Shape 3805"/>
        <p:cNvGrpSpPr/>
        <p:nvPr/>
      </p:nvGrpSpPr>
      <p:grpSpPr>
        <a:xfrm>
          <a:off x="0" y="0"/>
          <a:ext cx="0" cy="0"/>
          <a:chOff x="0" y="0"/>
          <a:chExt cx="0" cy="0"/>
        </a:xfrm>
      </p:grpSpPr>
      <p:sp>
        <p:nvSpPr>
          <p:cNvPr id="3806" name="Google Shape;3806;p78"/>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07" name="Google Shape;3807;p78"/>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08" name="Google Shape;3808;p78"/>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09" name="Google Shape;3809;p78"/>
          <p:cNvGrpSpPr/>
          <p:nvPr/>
        </p:nvGrpSpPr>
        <p:grpSpPr>
          <a:xfrm>
            <a:off x="810297" y="1432712"/>
            <a:ext cx="347460" cy="347460"/>
            <a:chOff x="1996583" y="1327992"/>
            <a:chExt cx="512100" cy="512100"/>
          </a:xfrm>
        </p:grpSpPr>
        <p:sp>
          <p:nvSpPr>
            <p:cNvPr id="3810" name="Google Shape;3810;p78"/>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78"/>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78"/>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13" name="Google Shape;3813;p78"/>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14" name="Google Shape;3814;p78"/>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78"/>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6" name="Google Shape;3816;p78"/>
          <p:cNvGrpSpPr/>
          <p:nvPr/>
        </p:nvGrpSpPr>
        <p:grpSpPr>
          <a:xfrm>
            <a:off x="3569848" y="1432716"/>
            <a:ext cx="347460" cy="347460"/>
            <a:chOff x="4397325" y="847632"/>
            <a:chExt cx="512100" cy="512100"/>
          </a:xfrm>
        </p:grpSpPr>
        <p:sp>
          <p:nvSpPr>
            <p:cNvPr id="3817" name="Google Shape;3817;p78"/>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78"/>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78"/>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0" name="Google Shape;3820;p78"/>
          <p:cNvGrpSpPr/>
          <p:nvPr/>
        </p:nvGrpSpPr>
        <p:grpSpPr>
          <a:xfrm>
            <a:off x="6323780" y="1432719"/>
            <a:ext cx="347460" cy="347460"/>
            <a:chOff x="1677570" y="2326857"/>
            <a:chExt cx="512100" cy="512100"/>
          </a:xfrm>
        </p:grpSpPr>
        <p:sp>
          <p:nvSpPr>
            <p:cNvPr id="3821" name="Google Shape;3821;p78"/>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78"/>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3" name="Google Shape;3823;p78"/>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824" name="Google Shape;3824;p78"/>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sp>
        <p:nvSpPr>
          <p:cNvPr id="3825" name="Google Shape;3825;p78"/>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26" name="Google Shape;3826;p78"/>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27" name="Google Shape;3827;p78"/>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28" name="Google Shape;3828;p78"/>
          <p:cNvGrpSpPr/>
          <p:nvPr/>
        </p:nvGrpSpPr>
        <p:grpSpPr>
          <a:xfrm>
            <a:off x="810297" y="1432712"/>
            <a:ext cx="347460" cy="347460"/>
            <a:chOff x="1996583" y="1327992"/>
            <a:chExt cx="512100" cy="512100"/>
          </a:xfrm>
        </p:grpSpPr>
        <p:sp>
          <p:nvSpPr>
            <p:cNvPr id="3829" name="Google Shape;3829;p78"/>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78"/>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78"/>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32" name="Google Shape;3832;p78"/>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33" name="Google Shape;3833;p78"/>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78"/>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35" name="Google Shape;3835;p78"/>
          <p:cNvGrpSpPr/>
          <p:nvPr/>
        </p:nvGrpSpPr>
        <p:grpSpPr>
          <a:xfrm>
            <a:off x="3569848" y="1432716"/>
            <a:ext cx="347460" cy="347460"/>
            <a:chOff x="4397325" y="847632"/>
            <a:chExt cx="512100" cy="512100"/>
          </a:xfrm>
        </p:grpSpPr>
        <p:sp>
          <p:nvSpPr>
            <p:cNvPr id="3836" name="Google Shape;3836;p78"/>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78"/>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78"/>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9" name="Google Shape;3839;p78"/>
          <p:cNvGrpSpPr/>
          <p:nvPr/>
        </p:nvGrpSpPr>
        <p:grpSpPr>
          <a:xfrm>
            <a:off x="6323780" y="1432719"/>
            <a:ext cx="347460" cy="347460"/>
            <a:chOff x="1677570" y="2326857"/>
            <a:chExt cx="512100" cy="512100"/>
          </a:xfrm>
        </p:grpSpPr>
        <p:sp>
          <p:nvSpPr>
            <p:cNvPr id="3840" name="Google Shape;3840;p78"/>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78"/>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2" name="Google Shape;3842;p78"/>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Review and Agree to Terms and Conditions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pic>
        <p:nvPicPr>
          <p:cNvPr id="3843" name="Google Shape;3843;p78"/>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844" name="Google Shape;3844;p78"/>
          <p:cNvPicPr preferRelativeResize="0"/>
          <p:nvPr/>
        </p:nvPicPr>
        <p:blipFill rotWithShape="1">
          <a:blip r:embed="rId4">
            <a:alphaModFix/>
          </a:blip>
          <a:srcRect b="22378" l="24587" r="25150" t="33725"/>
          <a:stretch/>
        </p:blipFill>
        <p:spPr>
          <a:xfrm>
            <a:off x="471250" y="887575"/>
            <a:ext cx="6245698" cy="3767401"/>
          </a:xfrm>
          <a:prstGeom prst="rect">
            <a:avLst/>
          </a:prstGeom>
          <a:noFill/>
          <a:ln>
            <a:noFill/>
          </a:ln>
          <a:effectLst>
            <a:outerShdw blurRad="57150" rotWithShape="0" algn="bl" dir="5400000" dist="19050">
              <a:srgbClr val="000000">
                <a:alpha val="50000"/>
              </a:srgbClr>
            </a:outerShdw>
          </a:effectLst>
        </p:spPr>
      </p:pic>
      <p:sp>
        <p:nvSpPr>
          <p:cNvPr id="3845" name="Google Shape;3845;p78"/>
          <p:cNvSpPr/>
          <p:nvPr/>
        </p:nvSpPr>
        <p:spPr>
          <a:xfrm>
            <a:off x="4031925" y="33758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6" name="Shape 3436"/>
        <p:cNvGrpSpPr/>
        <p:nvPr/>
      </p:nvGrpSpPr>
      <p:grpSpPr>
        <a:xfrm>
          <a:off x="0" y="0"/>
          <a:ext cx="0" cy="0"/>
          <a:chOff x="0" y="0"/>
          <a:chExt cx="0" cy="0"/>
        </a:xfrm>
      </p:grpSpPr>
      <p:grpSp>
        <p:nvGrpSpPr>
          <p:cNvPr id="3437" name="Google Shape;3437;p52"/>
          <p:cNvGrpSpPr/>
          <p:nvPr/>
        </p:nvGrpSpPr>
        <p:grpSpPr>
          <a:xfrm>
            <a:off x="5057050" y="461741"/>
            <a:ext cx="2781000" cy="576915"/>
            <a:chOff x="5535272" y="980684"/>
            <a:chExt cx="2781000" cy="824400"/>
          </a:xfrm>
        </p:grpSpPr>
        <p:sp>
          <p:nvSpPr>
            <p:cNvPr id="3438" name="Google Shape;3438;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File a claim in your online account </a:t>
              </a:r>
              <a:endParaRPr sz="1000">
                <a:solidFill>
                  <a:schemeClr val="dk2"/>
                </a:solidFill>
                <a:latin typeface="Inter Medium"/>
                <a:ea typeface="Inter Medium"/>
                <a:cs typeface="Inter Medium"/>
                <a:sym typeface="Inter Medium"/>
              </a:endParaRPr>
            </a:p>
          </p:txBody>
        </p:sp>
        <p:sp>
          <p:nvSpPr>
            <p:cNvPr id="3439" name="Google Shape;3439;p52"/>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40" name="Google Shape;3440;p52"/>
          <p:cNvSpPr txBox="1"/>
          <p:nvPr>
            <p:ph type="title"/>
          </p:nvPr>
        </p:nvSpPr>
        <p:spPr>
          <a:xfrm>
            <a:off x="589000" y="1805950"/>
            <a:ext cx="3317100" cy="139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claims </a:t>
            </a:r>
            <a:endParaRPr/>
          </a:p>
        </p:txBody>
      </p:sp>
      <p:grpSp>
        <p:nvGrpSpPr>
          <p:cNvPr id="3441" name="Google Shape;3441;p52"/>
          <p:cNvGrpSpPr/>
          <p:nvPr/>
        </p:nvGrpSpPr>
        <p:grpSpPr>
          <a:xfrm>
            <a:off x="5057050" y="1166978"/>
            <a:ext cx="2781000" cy="576915"/>
            <a:chOff x="5535272" y="980684"/>
            <a:chExt cx="2781000" cy="824400"/>
          </a:xfrm>
        </p:grpSpPr>
        <p:sp>
          <p:nvSpPr>
            <p:cNvPr id="3442" name="Google Shape;3442;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Send a reimbursement check </a:t>
              </a:r>
              <a:endParaRPr sz="1000">
                <a:solidFill>
                  <a:schemeClr val="dk1"/>
                </a:solidFill>
                <a:latin typeface="Inter ExtraBold"/>
                <a:ea typeface="Inter ExtraBold"/>
                <a:cs typeface="Inter ExtraBold"/>
                <a:sym typeface="Inter ExtraBold"/>
              </a:endParaRPr>
            </a:p>
          </p:txBody>
        </p:sp>
        <p:sp>
          <p:nvSpPr>
            <p:cNvPr id="3443" name="Google Shape;3443;p52"/>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4" name="Google Shape;3444;p52"/>
          <p:cNvGrpSpPr/>
          <p:nvPr/>
        </p:nvGrpSpPr>
        <p:grpSpPr>
          <a:xfrm>
            <a:off x="5057050" y="1872228"/>
            <a:ext cx="2781000" cy="576915"/>
            <a:chOff x="5535272" y="980684"/>
            <a:chExt cx="2781000" cy="824400"/>
          </a:xfrm>
        </p:grpSpPr>
        <p:sp>
          <p:nvSpPr>
            <p:cNvPr id="3445" name="Google Shape;3445;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File a claim in the mobile app </a:t>
              </a:r>
              <a:endParaRPr sz="1000">
                <a:solidFill>
                  <a:schemeClr val="dk1"/>
                </a:solidFill>
                <a:latin typeface="Inter ExtraBold"/>
                <a:ea typeface="Inter ExtraBold"/>
                <a:cs typeface="Inter ExtraBold"/>
                <a:sym typeface="Inter ExtraBold"/>
              </a:endParaRPr>
            </a:p>
          </p:txBody>
        </p:sp>
        <p:sp>
          <p:nvSpPr>
            <p:cNvPr id="3446" name="Google Shape;3446;p52"/>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7" name="Google Shape;3447;p52"/>
          <p:cNvGrpSpPr/>
          <p:nvPr/>
        </p:nvGrpSpPr>
        <p:grpSpPr>
          <a:xfrm>
            <a:off x="5057050" y="3282728"/>
            <a:ext cx="2781000" cy="576915"/>
            <a:chOff x="5535272" y="980684"/>
            <a:chExt cx="2781000" cy="824400"/>
          </a:xfrm>
        </p:grpSpPr>
        <p:sp>
          <p:nvSpPr>
            <p:cNvPr id="3448" name="Google Shape;3448;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Use the mobile app eligible expense scanner</a:t>
              </a:r>
              <a:endParaRPr sz="1000">
                <a:solidFill>
                  <a:schemeClr val="dk1"/>
                </a:solidFill>
                <a:latin typeface="Inter ExtraBold"/>
                <a:ea typeface="Inter ExtraBold"/>
                <a:cs typeface="Inter ExtraBold"/>
                <a:sym typeface="Inter ExtraBold"/>
              </a:endParaRPr>
            </a:p>
          </p:txBody>
        </p:sp>
        <p:sp>
          <p:nvSpPr>
            <p:cNvPr id="3449" name="Google Shape;3449;p52"/>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0" name="Google Shape;3450;p52"/>
          <p:cNvGrpSpPr/>
          <p:nvPr/>
        </p:nvGrpSpPr>
        <p:grpSpPr>
          <a:xfrm>
            <a:off x="5057050" y="3987978"/>
            <a:ext cx="2781000" cy="576915"/>
            <a:chOff x="5535272" y="980684"/>
            <a:chExt cx="2781000" cy="824400"/>
          </a:xfrm>
        </p:grpSpPr>
        <p:sp>
          <p:nvSpPr>
            <p:cNvPr id="3451" name="Google Shape;3451;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Submit a Recurring Dependent Care Form </a:t>
              </a:r>
              <a:endParaRPr sz="1000">
                <a:solidFill>
                  <a:schemeClr val="dk1"/>
                </a:solidFill>
                <a:latin typeface="Inter ExtraBold"/>
                <a:ea typeface="Inter ExtraBold"/>
                <a:cs typeface="Inter ExtraBold"/>
                <a:sym typeface="Inter ExtraBold"/>
              </a:endParaRPr>
            </a:p>
          </p:txBody>
        </p:sp>
        <p:sp>
          <p:nvSpPr>
            <p:cNvPr id="3452" name="Google Shape;3452;p52"/>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3" name="Google Shape;3453;p52"/>
          <p:cNvGrpSpPr/>
          <p:nvPr/>
        </p:nvGrpSpPr>
        <p:grpSpPr>
          <a:xfrm>
            <a:off x="5057050" y="2577478"/>
            <a:ext cx="2781000" cy="576915"/>
            <a:chOff x="5535272" y="980684"/>
            <a:chExt cx="2781000" cy="824400"/>
          </a:xfrm>
        </p:grpSpPr>
        <p:sp>
          <p:nvSpPr>
            <p:cNvPr id="3454" name="Google Shape;3454;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Use the EOB Smart Scan feature </a:t>
              </a:r>
              <a:endParaRPr sz="1000">
                <a:solidFill>
                  <a:schemeClr val="dk1"/>
                </a:solidFill>
                <a:latin typeface="Inter ExtraBold"/>
                <a:ea typeface="Inter ExtraBold"/>
                <a:cs typeface="Inter ExtraBold"/>
                <a:sym typeface="Inter ExtraBold"/>
              </a:endParaRPr>
            </a:p>
          </p:txBody>
        </p:sp>
        <p:sp>
          <p:nvSpPr>
            <p:cNvPr id="3455" name="Google Shape;3455;p52"/>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49" name="Shape 3849"/>
        <p:cNvGrpSpPr/>
        <p:nvPr/>
      </p:nvGrpSpPr>
      <p:grpSpPr>
        <a:xfrm>
          <a:off x="0" y="0"/>
          <a:ext cx="0" cy="0"/>
          <a:chOff x="0" y="0"/>
          <a:chExt cx="0" cy="0"/>
        </a:xfrm>
      </p:grpSpPr>
      <p:sp>
        <p:nvSpPr>
          <p:cNvPr id="3850" name="Google Shape;3850;p79"/>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51" name="Google Shape;3851;p79"/>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52" name="Google Shape;3852;p79"/>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53" name="Google Shape;3853;p79"/>
          <p:cNvGrpSpPr/>
          <p:nvPr/>
        </p:nvGrpSpPr>
        <p:grpSpPr>
          <a:xfrm>
            <a:off x="810297" y="1432712"/>
            <a:ext cx="347460" cy="347460"/>
            <a:chOff x="1996583" y="1327992"/>
            <a:chExt cx="512100" cy="512100"/>
          </a:xfrm>
        </p:grpSpPr>
        <p:sp>
          <p:nvSpPr>
            <p:cNvPr id="3854" name="Google Shape;3854;p79"/>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79"/>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79"/>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57" name="Google Shape;3857;p79"/>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58" name="Google Shape;3858;p79"/>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79"/>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60" name="Google Shape;3860;p79"/>
          <p:cNvGrpSpPr/>
          <p:nvPr/>
        </p:nvGrpSpPr>
        <p:grpSpPr>
          <a:xfrm>
            <a:off x="3569848" y="1432716"/>
            <a:ext cx="347460" cy="347460"/>
            <a:chOff x="4397325" y="847632"/>
            <a:chExt cx="512100" cy="512100"/>
          </a:xfrm>
        </p:grpSpPr>
        <p:sp>
          <p:nvSpPr>
            <p:cNvPr id="3861" name="Google Shape;3861;p79"/>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79"/>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79"/>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4" name="Google Shape;3864;p79"/>
          <p:cNvGrpSpPr/>
          <p:nvPr/>
        </p:nvGrpSpPr>
        <p:grpSpPr>
          <a:xfrm>
            <a:off x="6323780" y="1432719"/>
            <a:ext cx="347460" cy="347460"/>
            <a:chOff x="1677570" y="2326857"/>
            <a:chExt cx="512100" cy="512100"/>
          </a:xfrm>
        </p:grpSpPr>
        <p:sp>
          <p:nvSpPr>
            <p:cNvPr id="3865" name="Google Shape;3865;p79"/>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79"/>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7" name="Google Shape;3867;p79"/>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868" name="Google Shape;3868;p79"/>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sp>
        <p:nvSpPr>
          <p:cNvPr id="3869" name="Google Shape;3869;p79"/>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70" name="Google Shape;3870;p79"/>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71" name="Google Shape;3871;p79"/>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72" name="Google Shape;3872;p79"/>
          <p:cNvGrpSpPr/>
          <p:nvPr/>
        </p:nvGrpSpPr>
        <p:grpSpPr>
          <a:xfrm>
            <a:off x="810297" y="1432712"/>
            <a:ext cx="347460" cy="347460"/>
            <a:chOff x="1996583" y="1327992"/>
            <a:chExt cx="512100" cy="512100"/>
          </a:xfrm>
        </p:grpSpPr>
        <p:sp>
          <p:nvSpPr>
            <p:cNvPr id="3873" name="Google Shape;3873;p79"/>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79"/>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79"/>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76" name="Google Shape;3876;p79"/>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77" name="Google Shape;3877;p79"/>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79"/>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79" name="Google Shape;3879;p79"/>
          <p:cNvGrpSpPr/>
          <p:nvPr/>
        </p:nvGrpSpPr>
        <p:grpSpPr>
          <a:xfrm>
            <a:off x="3569848" y="1432716"/>
            <a:ext cx="347460" cy="347460"/>
            <a:chOff x="4397325" y="847632"/>
            <a:chExt cx="512100" cy="512100"/>
          </a:xfrm>
        </p:grpSpPr>
        <p:sp>
          <p:nvSpPr>
            <p:cNvPr id="3880" name="Google Shape;3880;p79"/>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79"/>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79"/>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3" name="Google Shape;3883;p79"/>
          <p:cNvGrpSpPr/>
          <p:nvPr/>
        </p:nvGrpSpPr>
        <p:grpSpPr>
          <a:xfrm>
            <a:off x="6323780" y="1432719"/>
            <a:ext cx="347460" cy="347460"/>
            <a:chOff x="1677570" y="2326857"/>
            <a:chExt cx="512100" cy="512100"/>
          </a:xfrm>
        </p:grpSpPr>
        <p:sp>
          <p:nvSpPr>
            <p:cNvPr id="3884" name="Google Shape;3884;p79"/>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79"/>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6" name="Google Shape;3886;p79"/>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Submit claim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pic>
        <p:nvPicPr>
          <p:cNvPr id="3887" name="Google Shape;3887;p79"/>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pic>
        <p:nvPicPr>
          <p:cNvPr id="3888" name="Google Shape;3888;p79"/>
          <p:cNvPicPr preferRelativeResize="0"/>
          <p:nvPr/>
        </p:nvPicPr>
        <p:blipFill rotWithShape="1">
          <a:blip r:embed="rId4">
            <a:alphaModFix/>
          </a:blip>
          <a:srcRect b="22378" l="24587" r="25150" t="33725"/>
          <a:stretch/>
        </p:blipFill>
        <p:spPr>
          <a:xfrm>
            <a:off x="471250" y="887575"/>
            <a:ext cx="6245698" cy="3767401"/>
          </a:xfrm>
          <a:prstGeom prst="rect">
            <a:avLst/>
          </a:prstGeom>
          <a:noFill/>
          <a:ln>
            <a:noFill/>
          </a:ln>
          <a:effectLst>
            <a:outerShdw blurRad="57150" rotWithShape="0" algn="bl" dir="5400000" dist="19050">
              <a:srgbClr val="000000">
                <a:alpha val="50000"/>
              </a:srgbClr>
            </a:outerShdw>
          </a:effectLst>
        </p:spPr>
      </p:pic>
      <p:sp>
        <p:nvSpPr>
          <p:cNvPr id="3889" name="Google Shape;3889;p79"/>
          <p:cNvSpPr/>
          <p:nvPr/>
        </p:nvSpPr>
        <p:spPr>
          <a:xfrm>
            <a:off x="6381225" y="39555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90" name="Google Shape;3890;p79"/>
          <p:cNvPicPr preferRelativeResize="0"/>
          <p:nvPr/>
        </p:nvPicPr>
        <p:blipFill rotWithShape="1">
          <a:blip r:embed="rId5">
            <a:alphaModFix/>
          </a:blip>
          <a:srcRect b="37778" l="54141" r="27353" t="59950"/>
          <a:stretch/>
        </p:blipFill>
        <p:spPr>
          <a:xfrm>
            <a:off x="4258200" y="3262646"/>
            <a:ext cx="2184826" cy="184649"/>
          </a:xfrm>
          <a:prstGeom prst="rect">
            <a:avLst/>
          </a:prstGeom>
          <a:noFill/>
          <a:ln>
            <a:noFill/>
          </a:ln>
        </p:spPr>
      </p:pic>
      <p:pic>
        <p:nvPicPr>
          <p:cNvPr id="3891" name="Google Shape;3891;p79"/>
          <p:cNvPicPr preferRelativeResize="0"/>
          <p:nvPr/>
        </p:nvPicPr>
        <p:blipFill rotWithShape="1">
          <a:blip r:embed="rId5">
            <a:alphaModFix/>
          </a:blip>
          <a:srcRect b="30391" l="67730" r="28404" t="66018"/>
          <a:stretch/>
        </p:blipFill>
        <p:spPr>
          <a:xfrm>
            <a:off x="5840999" y="4020049"/>
            <a:ext cx="482774" cy="316450"/>
          </a:xfrm>
          <a:prstGeom prst="rect">
            <a:avLst/>
          </a:prstGeom>
          <a:noFill/>
          <a:ln>
            <a:noFill/>
          </a:ln>
        </p:spPr>
      </p:pic>
      <p:sp>
        <p:nvSpPr>
          <p:cNvPr id="3892" name="Google Shape;3892;p79"/>
          <p:cNvSpPr/>
          <p:nvPr/>
        </p:nvSpPr>
        <p:spPr>
          <a:xfrm>
            <a:off x="810300" y="3516300"/>
            <a:ext cx="3468600" cy="1668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96" name="Shape 3896"/>
        <p:cNvGrpSpPr/>
        <p:nvPr/>
      </p:nvGrpSpPr>
      <p:grpSpPr>
        <a:xfrm>
          <a:off x="0" y="0"/>
          <a:ext cx="0" cy="0"/>
          <a:chOff x="0" y="0"/>
          <a:chExt cx="0" cy="0"/>
        </a:xfrm>
      </p:grpSpPr>
      <p:sp>
        <p:nvSpPr>
          <p:cNvPr id="3897" name="Google Shape;3897;p80"/>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898" name="Google Shape;3898;p80"/>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899" name="Google Shape;3899;p80"/>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00" name="Google Shape;3900;p80"/>
          <p:cNvGrpSpPr/>
          <p:nvPr/>
        </p:nvGrpSpPr>
        <p:grpSpPr>
          <a:xfrm>
            <a:off x="810297" y="1432712"/>
            <a:ext cx="347460" cy="347460"/>
            <a:chOff x="1996583" y="1327992"/>
            <a:chExt cx="512100" cy="512100"/>
          </a:xfrm>
        </p:grpSpPr>
        <p:sp>
          <p:nvSpPr>
            <p:cNvPr id="3901" name="Google Shape;3901;p80"/>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80"/>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80"/>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4" name="Google Shape;3904;p80"/>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905" name="Google Shape;3905;p80"/>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80"/>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07" name="Google Shape;3907;p80"/>
          <p:cNvGrpSpPr/>
          <p:nvPr/>
        </p:nvGrpSpPr>
        <p:grpSpPr>
          <a:xfrm>
            <a:off x="3569848" y="1432716"/>
            <a:ext cx="347460" cy="347460"/>
            <a:chOff x="4397325" y="847632"/>
            <a:chExt cx="512100" cy="512100"/>
          </a:xfrm>
        </p:grpSpPr>
        <p:sp>
          <p:nvSpPr>
            <p:cNvPr id="3908" name="Google Shape;3908;p80"/>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80"/>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80"/>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1" name="Google Shape;3911;p80"/>
          <p:cNvGrpSpPr/>
          <p:nvPr/>
        </p:nvGrpSpPr>
        <p:grpSpPr>
          <a:xfrm>
            <a:off x="6323780" y="1432719"/>
            <a:ext cx="347460" cy="347460"/>
            <a:chOff x="1677570" y="2326857"/>
            <a:chExt cx="512100" cy="512100"/>
          </a:xfrm>
        </p:grpSpPr>
        <p:sp>
          <p:nvSpPr>
            <p:cNvPr id="3912" name="Google Shape;3912;p80"/>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80"/>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4" name="Google Shape;3914;p80"/>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915" name="Google Shape;3915;p80"/>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55">
                <a:latin typeface="Inter Medium"/>
                <a:ea typeface="Inter Medium"/>
                <a:cs typeface="Inter Medium"/>
                <a:sym typeface="Inter Medium"/>
              </a:rPr>
              <a:t>How to send a check directly to a provider </a:t>
            </a:r>
            <a:endParaRPr/>
          </a:p>
        </p:txBody>
      </p:sp>
      <p:sp>
        <p:nvSpPr>
          <p:cNvPr id="3916" name="Google Shape;3916;p80"/>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917" name="Google Shape;3917;p80"/>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18" name="Google Shape;3918;p80"/>
          <p:cNvGrpSpPr/>
          <p:nvPr/>
        </p:nvGrpSpPr>
        <p:grpSpPr>
          <a:xfrm>
            <a:off x="810297" y="1432712"/>
            <a:ext cx="347460" cy="347460"/>
            <a:chOff x="1996583" y="1327992"/>
            <a:chExt cx="512100" cy="512100"/>
          </a:xfrm>
        </p:grpSpPr>
        <p:sp>
          <p:nvSpPr>
            <p:cNvPr id="3919" name="Google Shape;3919;p80"/>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80"/>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80"/>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2" name="Google Shape;3922;p80"/>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923" name="Google Shape;3923;p80"/>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80"/>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5" name="Google Shape;3925;p80"/>
          <p:cNvGrpSpPr/>
          <p:nvPr/>
        </p:nvGrpSpPr>
        <p:grpSpPr>
          <a:xfrm>
            <a:off x="3569848" y="1432716"/>
            <a:ext cx="347460" cy="347460"/>
            <a:chOff x="4397325" y="847632"/>
            <a:chExt cx="512100" cy="512100"/>
          </a:xfrm>
        </p:grpSpPr>
        <p:sp>
          <p:nvSpPr>
            <p:cNvPr id="3926" name="Google Shape;3926;p80"/>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80"/>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80"/>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9" name="Google Shape;3929;p80"/>
          <p:cNvGrpSpPr/>
          <p:nvPr/>
        </p:nvGrpSpPr>
        <p:grpSpPr>
          <a:xfrm>
            <a:off x="6323780" y="1432719"/>
            <a:ext cx="347460" cy="347460"/>
            <a:chOff x="1677570" y="2326857"/>
            <a:chExt cx="512100" cy="512100"/>
          </a:xfrm>
        </p:grpSpPr>
        <p:sp>
          <p:nvSpPr>
            <p:cNvPr id="3930" name="Google Shape;3930;p80"/>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80"/>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32" name="Google Shape;3932;p80"/>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Documentation processed within two business days</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p:txBody>
      </p:sp>
      <p:pic>
        <p:nvPicPr>
          <p:cNvPr id="3933" name="Google Shape;3933;p80"/>
          <p:cNvPicPr preferRelativeResize="0"/>
          <p:nvPr/>
        </p:nvPicPr>
        <p:blipFill rotWithShape="1">
          <a:blip r:embed="rId3">
            <a:alphaModFix/>
          </a:blip>
          <a:srcRect b="24643" l="24659" r="25086" t="29763"/>
          <a:stretch/>
        </p:blipFill>
        <p:spPr>
          <a:xfrm>
            <a:off x="471250" y="887575"/>
            <a:ext cx="6245702" cy="3771825"/>
          </a:xfrm>
          <a:prstGeom prst="rect">
            <a:avLst/>
          </a:prstGeom>
          <a:noFill/>
          <a:ln>
            <a:noFill/>
          </a:ln>
          <a:effectLst>
            <a:outerShdw blurRad="57150" rotWithShape="0" algn="bl" dir="5400000" dist="19050">
              <a:srgbClr val="000000">
                <a:alpha val="50000"/>
              </a:srgbClr>
            </a:outerShdw>
          </a:effectLst>
        </p:spPr>
      </p:pic>
      <p:sp>
        <p:nvSpPr>
          <p:cNvPr id="3934" name="Google Shape;3934;p80"/>
          <p:cNvSpPr/>
          <p:nvPr/>
        </p:nvSpPr>
        <p:spPr>
          <a:xfrm>
            <a:off x="2248950" y="30304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8" name="Shape 3938"/>
        <p:cNvGrpSpPr/>
        <p:nvPr/>
      </p:nvGrpSpPr>
      <p:grpSpPr>
        <a:xfrm>
          <a:off x="0" y="0"/>
          <a:ext cx="0" cy="0"/>
          <a:chOff x="0" y="0"/>
          <a:chExt cx="0" cy="0"/>
        </a:xfrm>
      </p:grpSpPr>
      <p:sp>
        <p:nvSpPr>
          <p:cNvPr id="3939" name="Google Shape;3939;p81"/>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3940" name="Google Shape;3940;p81"/>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941" name="Google Shape;3941;p81"/>
          <p:cNvSpPr txBox="1"/>
          <p:nvPr>
            <p:ph type="ctrTitle"/>
          </p:nvPr>
        </p:nvSpPr>
        <p:spPr>
          <a:xfrm>
            <a:off x="311700" y="1643525"/>
            <a:ext cx="44508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How to file a claim in the benefits mobile app</a:t>
            </a:r>
            <a:endParaRPr sz="4000"/>
          </a:p>
        </p:txBody>
      </p:sp>
      <p:sp>
        <p:nvSpPr>
          <p:cNvPr id="3942" name="Google Shape;3942;p81"/>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43" name="Google Shape;3943;p81"/>
          <p:cNvPicPr preferRelativeResize="0"/>
          <p:nvPr/>
        </p:nvPicPr>
        <p:blipFill rotWithShape="1">
          <a:blip r:embed="rId3">
            <a:alphaModFix/>
          </a:blip>
          <a:srcRect b="9740" l="0" r="0" t="6219"/>
          <a:stretch/>
        </p:blipFill>
        <p:spPr>
          <a:xfrm>
            <a:off x="5064875" y="0"/>
            <a:ext cx="4079125"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47" name="Shape 3947"/>
        <p:cNvGrpSpPr/>
        <p:nvPr/>
      </p:nvGrpSpPr>
      <p:grpSpPr>
        <a:xfrm>
          <a:off x="0" y="0"/>
          <a:ext cx="0" cy="0"/>
          <a:chOff x="0" y="0"/>
          <a:chExt cx="0" cy="0"/>
        </a:xfrm>
      </p:grpSpPr>
      <p:sp>
        <p:nvSpPr>
          <p:cNvPr id="3948" name="Google Shape;3948;p8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8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8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3951" name="Google Shape;3951;p8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52" name="Google Shape;3952;p82"/>
          <p:cNvPicPr preferRelativeResize="0"/>
          <p:nvPr/>
        </p:nvPicPr>
        <p:blipFill rotWithShape="1">
          <a:blip r:embed="rId3">
            <a:alphaModFix/>
          </a:blip>
          <a:srcRect b="37886" l="0" r="0" t="4155"/>
          <a:stretch/>
        </p:blipFill>
        <p:spPr>
          <a:xfrm>
            <a:off x="5803700" y="789687"/>
            <a:ext cx="2303100" cy="3564124"/>
          </a:xfrm>
          <a:prstGeom prst="rect">
            <a:avLst/>
          </a:prstGeom>
          <a:noFill/>
          <a:ln>
            <a:noFill/>
          </a:ln>
        </p:spPr>
      </p:pic>
      <p:sp>
        <p:nvSpPr>
          <p:cNvPr id="3953" name="Google Shape;3953;p82"/>
          <p:cNvSpPr/>
          <p:nvPr/>
        </p:nvSpPr>
        <p:spPr>
          <a:xfrm>
            <a:off x="7946025" y="25360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82"/>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how you you like funds </a:t>
            </a:r>
            <a:r>
              <a:rPr lang="en" sz="1600">
                <a:solidFill>
                  <a:schemeClr val="dk1"/>
                </a:solidFill>
                <a:latin typeface="Inter"/>
                <a:ea typeface="Inter"/>
                <a:cs typeface="Inter"/>
                <a:sym typeface="Inter"/>
              </a:rPr>
              <a:t>transferred</a:t>
            </a:r>
            <a:r>
              <a:rPr lang="en" sz="1600">
                <a:solidFill>
                  <a:schemeClr val="dk1"/>
                </a:solidFill>
                <a:latin typeface="Inter"/>
                <a:ea typeface="Inter"/>
                <a:cs typeface="Inter"/>
                <a:sym typeface="Inter"/>
              </a:rPr>
              <a:t> </a:t>
            </a:r>
            <a:endParaRPr sz="1200">
              <a:solidFill>
                <a:srgbClr val="7C868F"/>
              </a:solidFill>
              <a:latin typeface="Inter"/>
              <a:ea typeface="Inter"/>
              <a:cs typeface="Inter"/>
              <a:sym typeface="Inter"/>
            </a:endParaRPr>
          </a:p>
        </p:txBody>
      </p:sp>
      <p:sp>
        <p:nvSpPr>
          <p:cNvPr id="3955" name="Google Shape;3955;p82"/>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sp>
        <p:nvSpPr>
          <p:cNvPr id="3956" name="Google Shape;3956;p82"/>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Reimburse Myself </a:t>
            </a:r>
            <a:endParaRPr sz="1200">
              <a:solidFill>
                <a:schemeClr val="accent4"/>
              </a:solidFill>
              <a:latin typeface="Inter"/>
              <a:ea typeface="Inter"/>
              <a:cs typeface="Inter"/>
              <a:sym typeface="Inter"/>
            </a:endParaRPr>
          </a:p>
        </p:txBody>
      </p:sp>
      <p:sp>
        <p:nvSpPr>
          <p:cNvPr id="3957" name="Google Shape;3957;p82"/>
          <p:cNvSpPr txBox="1"/>
          <p:nvPr/>
        </p:nvSpPr>
        <p:spPr>
          <a:xfrm>
            <a:off x="1238913" y="2878925"/>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Send Payment </a:t>
            </a:r>
            <a:endParaRPr sz="1200">
              <a:solidFill>
                <a:schemeClr val="dk1"/>
              </a:solidFill>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61" name="Shape 3961"/>
        <p:cNvGrpSpPr/>
        <p:nvPr/>
      </p:nvGrpSpPr>
      <p:grpSpPr>
        <a:xfrm>
          <a:off x="0" y="0"/>
          <a:ext cx="0" cy="0"/>
          <a:chOff x="0" y="0"/>
          <a:chExt cx="0" cy="0"/>
        </a:xfrm>
      </p:grpSpPr>
      <p:sp>
        <p:nvSpPr>
          <p:cNvPr id="3962" name="Google Shape;3962;p83"/>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83"/>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8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3965" name="Google Shape;3965;p83"/>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66" name="Google Shape;3966;p83"/>
          <p:cNvPicPr preferRelativeResize="0"/>
          <p:nvPr/>
        </p:nvPicPr>
        <p:blipFill rotWithShape="1">
          <a:blip r:embed="rId3">
            <a:alphaModFix/>
          </a:blip>
          <a:srcRect b="37886" l="0" r="0" t="4155"/>
          <a:stretch/>
        </p:blipFill>
        <p:spPr>
          <a:xfrm>
            <a:off x="5803700" y="789687"/>
            <a:ext cx="2303100" cy="3564124"/>
          </a:xfrm>
          <a:prstGeom prst="rect">
            <a:avLst/>
          </a:prstGeom>
          <a:noFill/>
          <a:ln>
            <a:noFill/>
          </a:ln>
        </p:spPr>
      </p:pic>
      <p:sp>
        <p:nvSpPr>
          <p:cNvPr id="3967" name="Google Shape;3967;p83"/>
          <p:cNvSpPr/>
          <p:nvPr/>
        </p:nvSpPr>
        <p:spPr>
          <a:xfrm>
            <a:off x="7946025" y="28837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83"/>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how you you like funds transferred </a:t>
            </a:r>
            <a:endParaRPr sz="1200">
              <a:solidFill>
                <a:srgbClr val="7C868F"/>
              </a:solidFill>
              <a:latin typeface="Inter"/>
              <a:ea typeface="Inter"/>
              <a:cs typeface="Inter"/>
              <a:sym typeface="Inter"/>
            </a:endParaRPr>
          </a:p>
        </p:txBody>
      </p:sp>
      <p:sp>
        <p:nvSpPr>
          <p:cNvPr id="3969" name="Google Shape;3969;p83"/>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sp>
        <p:nvSpPr>
          <p:cNvPr id="3970" name="Google Shape;3970;p83"/>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Reimburse Myself </a:t>
            </a:r>
            <a:endParaRPr sz="1200">
              <a:solidFill>
                <a:srgbClr val="253746"/>
              </a:solidFill>
              <a:latin typeface="Inter"/>
              <a:ea typeface="Inter"/>
              <a:cs typeface="Inter"/>
              <a:sym typeface="Inter"/>
            </a:endParaRPr>
          </a:p>
        </p:txBody>
      </p:sp>
      <p:sp>
        <p:nvSpPr>
          <p:cNvPr id="3971" name="Google Shape;3971;p83"/>
          <p:cNvSpPr txBox="1"/>
          <p:nvPr/>
        </p:nvSpPr>
        <p:spPr>
          <a:xfrm>
            <a:off x="1238913" y="2878925"/>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Send Payment </a:t>
            </a:r>
            <a:endParaRPr sz="1200">
              <a:solidFill>
                <a:schemeClr val="accent4"/>
              </a:solidFill>
              <a:latin typeface="Inter"/>
              <a:ea typeface="Inter"/>
              <a:cs typeface="Inter"/>
              <a:sym typeface="Inte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75" name="Shape 3975"/>
        <p:cNvGrpSpPr/>
        <p:nvPr/>
      </p:nvGrpSpPr>
      <p:grpSpPr>
        <a:xfrm>
          <a:off x="0" y="0"/>
          <a:ext cx="0" cy="0"/>
          <a:chOff x="0" y="0"/>
          <a:chExt cx="0" cy="0"/>
        </a:xfrm>
      </p:grpSpPr>
      <p:sp>
        <p:nvSpPr>
          <p:cNvPr id="3976" name="Google Shape;3976;p8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8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8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p>
        </p:txBody>
      </p:sp>
      <p:sp>
        <p:nvSpPr>
          <p:cNvPr id="3979" name="Google Shape;3979;p8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84"/>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pic>
        <p:nvPicPr>
          <p:cNvPr id="3981" name="Google Shape;3981;p84"/>
          <p:cNvPicPr preferRelativeResize="0"/>
          <p:nvPr/>
        </p:nvPicPr>
        <p:blipFill rotWithShape="1">
          <a:blip r:embed="rId3">
            <a:alphaModFix/>
          </a:blip>
          <a:srcRect b="0" l="0" r="0" t="27172"/>
          <a:stretch/>
        </p:blipFill>
        <p:spPr>
          <a:xfrm>
            <a:off x="5812837" y="1392375"/>
            <a:ext cx="2284825" cy="2953900"/>
          </a:xfrm>
          <a:prstGeom prst="rect">
            <a:avLst/>
          </a:prstGeom>
          <a:noFill/>
          <a:ln>
            <a:noFill/>
          </a:ln>
        </p:spPr>
      </p:pic>
      <p:pic>
        <p:nvPicPr>
          <p:cNvPr id="3982" name="Google Shape;3982;p84"/>
          <p:cNvPicPr preferRelativeResize="0"/>
          <p:nvPr/>
        </p:nvPicPr>
        <p:blipFill rotWithShape="1">
          <a:blip r:embed="rId3">
            <a:alphaModFix/>
          </a:blip>
          <a:srcRect b="45399" l="0" r="0" t="0"/>
          <a:stretch/>
        </p:blipFill>
        <p:spPr>
          <a:xfrm>
            <a:off x="5812850" y="785750"/>
            <a:ext cx="2284825" cy="2214549"/>
          </a:xfrm>
          <a:prstGeom prst="rect">
            <a:avLst/>
          </a:prstGeom>
          <a:noFill/>
          <a:ln>
            <a:noFill/>
          </a:ln>
        </p:spPr>
      </p:pic>
      <p:sp>
        <p:nvSpPr>
          <p:cNvPr id="3983" name="Google Shape;3983;p84"/>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the plan from which you’d like reimbursement </a:t>
            </a:r>
            <a:endParaRPr sz="1200">
              <a:solidFill>
                <a:srgbClr val="7C868F"/>
              </a:solidFill>
              <a:latin typeface="Inter"/>
              <a:ea typeface="Inter"/>
              <a:cs typeface="Inter"/>
              <a:sym typeface="Inter"/>
            </a:endParaRPr>
          </a:p>
        </p:txBody>
      </p:sp>
      <p:sp>
        <p:nvSpPr>
          <p:cNvPr id="3984" name="Google Shape;3984;p84"/>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2</a:t>
            </a:r>
            <a:endParaRPr/>
          </a:p>
        </p:txBody>
      </p:sp>
      <p:sp>
        <p:nvSpPr>
          <p:cNvPr id="3985" name="Google Shape;3985;p84"/>
          <p:cNvSpPr/>
          <p:nvPr/>
        </p:nvSpPr>
        <p:spPr>
          <a:xfrm>
            <a:off x="7998000" y="14459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89" name="Shape 3989"/>
        <p:cNvGrpSpPr/>
        <p:nvPr/>
      </p:nvGrpSpPr>
      <p:grpSpPr>
        <a:xfrm>
          <a:off x="0" y="0"/>
          <a:ext cx="0" cy="0"/>
          <a:chOff x="0" y="0"/>
          <a:chExt cx="0" cy="0"/>
        </a:xfrm>
      </p:grpSpPr>
      <p:sp>
        <p:nvSpPr>
          <p:cNvPr id="3990" name="Google Shape;3990;p8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8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8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3993" name="Google Shape;3993;p8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4" name="Google Shape;3994;p85"/>
          <p:cNvPicPr preferRelativeResize="0"/>
          <p:nvPr/>
        </p:nvPicPr>
        <p:blipFill rotWithShape="1">
          <a:blip r:embed="rId3">
            <a:alphaModFix/>
          </a:blip>
          <a:srcRect b="25138" l="0" r="0" t="11268"/>
          <a:stretch/>
        </p:blipFill>
        <p:spPr>
          <a:xfrm>
            <a:off x="5803700" y="785750"/>
            <a:ext cx="2303101" cy="3170801"/>
          </a:xfrm>
          <a:prstGeom prst="rect">
            <a:avLst/>
          </a:prstGeom>
          <a:noFill/>
          <a:ln>
            <a:noFill/>
          </a:ln>
        </p:spPr>
      </p:pic>
      <p:pic>
        <p:nvPicPr>
          <p:cNvPr id="3995" name="Google Shape;3995;p85"/>
          <p:cNvPicPr preferRelativeResize="0"/>
          <p:nvPr/>
        </p:nvPicPr>
        <p:blipFill rotWithShape="1">
          <a:blip r:embed="rId3">
            <a:alphaModFix/>
          </a:blip>
          <a:srcRect b="0" l="0" r="0" t="81030"/>
          <a:stretch/>
        </p:blipFill>
        <p:spPr>
          <a:xfrm>
            <a:off x="5803700" y="3359163"/>
            <a:ext cx="2303101" cy="945823"/>
          </a:xfrm>
          <a:prstGeom prst="rect">
            <a:avLst/>
          </a:prstGeom>
          <a:noFill/>
          <a:ln>
            <a:noFill/>
          </a:ln>
        </p:spPr>
      </p:pic>
      <p:sp>
        <p:nvSpPr>
          <p:cNvPr id="3996" name="Google Shape;3996;p85"/>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 payee for the claim </a:t>
            </a:r>
            <a:endParaRPr sz="1200">
              <a:solidFill>
                <a:srgbClr val="7C868F"/>
              </a:solidFill>
              <a:latin typeface="Inter"/>
              <a:ea typeface="Inter"/>
              <a:cs typeface="Inter"/>
              <a:sym typeface="Inter"/>
            </a:endParaRPr>
          </a:p>
        </p:txBody>
      </p:sp>
      <p:sp>
        <p:nvSpPr>
          <p:cNvPr id="3997" name="Google Shape;3997;p85"/>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sp>
        <p:nvSpPr>
          <p:cNvPr id="3998" name="Google Shape;3998;p85"/>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Add new payee </a:t>
            </a:r>
            <a:endParaRPr sz="1200">
              <a:solidFill>
                <a:schemeClr val="accent4"/>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Choose existing payee</a:t>
            </a:r>
            <a:endParaRPr sz="1200">
              <a:solidFill>
                <a:srgbClr val="253746"/>
              </a:solidFill>
              <a:latin typeface="Inter"/>
              <a:ea typeface="Inter"/>
              <a:cs typeface="Inter"/>
              <a:sym typeface="Inter"/>
            </a:endParaRPr>
          </a:p>
        </p:txBody>
      </p:sp>
      <p:sp>
        <p:nvSpPr>
          <p:cNvPr id="3999" name="Google Shape;3999;p85"/>
          <p:cNvSpPr/>
          <p:nvPr/>
        </p:nvSpPr>
        <p:spPr>
          <a:xfrm>
            <a:off x="7472625" y="13614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03" name="Shape 4003"/>
        <p:cNvGrpSpPr/>
        <p:nvPr/>
      </p:nvGrpSpPr>
      <p:grpSpPr>
        <a:xfrm>
          <a:off x="0" y="0"/>
          <a:ext cx="0" cy="0"/>
          <a:chOff x="0" y="0"/>
          <a:chExt cx="0" cy="0"/>
        </a:xfrm>
      </p:grpSpPr>
      <p:sp>
        <p:nvSpPr>
          <p:cNvPr id="4004" name="Google Shape;4004;p8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8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8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07" name="Google Shape;4007;p8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8" name="Google Shape;4008;p86"/>
          <p:cNvPicPr preferRelativeResize="0"/>
          <p:nvPr/>
        </p:nvPicPr>
        <p:blipFill rotWithShape="1">
          <a:blip r:embed="rId3">
            <a:alphaModFix/>
          </a:blip>
          <a:srcRect b="25138" l="0" r="0" t="11268"/>
          <a:stretch/>
        </p:blipFill>
        <p:spPr>
          <a:xfrm>
            <a:off x="5803700" y="785750"/>
            <a:ext cx="2303101" cy="3170801"/>
          </a:xfrm>
          <a:prstGeom prst="rect">
            <a:avLst/>
          </a:prstGeom>
          <a:noFill/>
          <a:ln>
            <a:noFill/>
          </a:ln>
        </p:spPr>
      </p:pic>
      <p:pic>
        <p:nvPicPr>
          <p:cNvPr id="4009" name="Google Shape;4009;p86"/>
          <p:cNvPicPr preferRelativeResize="0"/>
          <p:nvPr/>
        </p:nvPicPr>
        <p:blipFill rotWithShape="1">
          <a:blip r:embed="rId3">
            <a:alphaModFix/>
          </a:blip>
          <a:srcRect b="0" l="0" r="0" t="81030"/>
          <a:stretch/>
        </p:blipFill>
        <p:spPr>
          <a:xfrm>
            <a:off x="5803700" y="3359163"/>
            <a:ext cx="2303101" cy="945823"/>
          </a:xfrm>
          <a:prstGeom prst="rect">
            <a:avLst/>
          </a:prstGeom>
          <a:noFill/>
          <a:ln>
            <a:noFill/>
          </a:ln>
        </p:spPr>
      </p:pic>
      <p:sp>
        <p:nvSpPr>
          <p:cNvPr id="4010" name="Google Shape;4010;p86"/>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sp>
        <p:nvSpPr>
          <p:cNvPr id="4011" name="Google Shape;4011;p86"/>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 payee for the claim </a:t>
            </a:r>
            <a:endParaRPr sz="1200">
              <a:solidFill>
                <a:srgbClr val="7C868F"/>
              </a:solidFill>
              <a:latin typeface="Inter"/>
              <a:ea typeface="Inter"/>
              <a:cs typeface="Inter"/>
              <a:sym typeface="Inter"/>
            </a:endParaRPr>
          </a:p>
        </p:txBody>
      </p:sp>
      <p:sp>
        <p:nvSpPr>
          <p:cNvPr id="4012" name="Google Shape;4012;p86"/>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 payee for the claim </a:t>
            </a:r>
            <a:endParaRPr sz="1200">
              <a:solidFill>
                <a:srgbClr val="7C868F"/>
              </a:solidFill>
              <a:latin typeface="Inter"/>
              <a:ea typeface="Inter"/>
              <a:cs typeface="Inter"/>
              <a:sym typeface="Inter"/>
            </a:endParaRPr>
          </a:p>
        </p:txBody>
      </p:sp>
      <p:sp>
        <p:nvSpPr>
          <p:cNvPr id="4013" name="Google Shape;4013;p86"/>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Add new payee </a:t>
            </a:r>
            <a:endParaRPr sz="1200">
              <a:solidFill>
                <a:schemeClr val="dk1"/>
              </a:solidFill>
              <a:latin typeface="Inter"/>
              <a:ea typeface="Inter"/>
              <a:cs typeface="Inter"/>
              <a:sym typeface="Inter"/>
            </a:endParaRPr>
          </a:p>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Choose existing payee</a:t>
            </a:r>
            <a:endParaRPr sz="1200">
              <a:solidFill>
                <a:schemeClr val="accent4"/>
              </a:solidFill>
              <a:latin typeface="Inter"/>
              <a:ea typeface="Inter"/>
              <a:cs typeface="Inter"/>
              <a:sym typeface="Inter"/>
            </a:endParaRPr>
          </a:p>
        </p:txBody>
      </p:sp>
      <p:sp>
        <p:nvSpPr>
          <p:cNvPr id="4014" name="Google Shape;4014;p86"/>
          <p:cNvSpPr/>
          <p:nvPr/>
        </p:nvSpPr>
        <p:spPr>
          <a:xfrm>
            <a:off x="8009975" y="9136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18" name="Shape 4018"/>
        <p:cNvGrpSpPr/>
        <p:nvPr/>
      </p:nvGrpSpPr>
      <p:grpSpPr>
        <a:xfrm>
          <a:off x="0" y="0"/>
          <a:ext cx="0" cy="0"/>
          <a:chOff x="0" y="0"/>
          <a:chExt cx="0" cy="0"/>
        </a:xfrm>
      </p:grpSpPr>
      <p:sp>
        <p:nvSpPr>
          <p:cNvPr id="4019" name="Google Shape;4019;p8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8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8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22" name="Google Shape;4022;p8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23" name="Google Shape;4023;p87"/>
          <p:cNvPicPr preferRelativeResize="0"/>
          <p:nvPr/>
        </p:nvPicPr>
        <p:blipFill rotWithShape="1">
          <a:blip r:embed="rId3">
            <a:alphaModFix/>
          </a:blip>
          <a:srcRect b="58053" l="0" r="0" t="0"/>
          <a:stretch/>
        </p:blipFill>
        <p:spPr>
          <a:xfrm>
            <a:off x="5803700" y="785750"/>
            <a:ext cx="2303101" cy="3514199"/>
          </a:xfrm>
          <a:prstGeom prst="rect">
            <a:avLst/>
          </a:prstGeom>
          <a:noFill/>
          <a:ln>
            <a:noFill/>
          </a:ln>
        </p:spPr>
      </p:pic>
      <p:sp>
        <p:nvSpPr>
          <p:cNvPr id="4024" name="Google Shape;4024;p87"/>
          <p:cNvSpPr/>
          <p:nvPr/>
        </p:nvSpPr>
        <p:spPr>
          <a:xfrm rot="10800000">
            <a:off x="4981000" y="14586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87"/>
          <p:cNvSpPr txBox="1"/>
          <p:nvPr>
            <p:ph type="title"/>
          </p:nvPr>
        </p:nvSpPr>
        <p:spPr>
          <a:xfrm>
            <a:off x="408675" y="1359500"/>
            <a:ext cx="4029000" cy="110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latin typeface="Inter"/>
                <a:ea typeface="Inter"/>
                <a:cs typeface="Inter"/>
                <a:sym typeface="Inter"/>
              </a:rPr>
              <a:t>Reimburse self- select payment method </a:t>
            </a:r>
            <a:endParaRPr>
              <a:latin typeface="Inter"/>
              <a:ea typeface="Inter"/>
              <a:cs typeface="Inter"/>
              <a:sym typeface="Inter"/>
            </a:endParaRPr>
          </a:p>
        </p:txBody>
      </p:sp>
      <p:sp>
        <p:nvSpPr>
          <p:cNvPr id="4026" name="Google Shape;4026;p87"/>
          <p:cNvSpPr txBox="1"/>
          <p:nvPr/>
        </p:nvSpPr>
        <p:spPr>
          <a:xfrm>
            <a:off x="753375" y="2467425"/>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200">
              <a:solidFill>
                <a:srgbClr val="7C868F"/>
              </a:solidFill>
              <a:latin typeface="Inter"/>
              <a:ea typeface="Inter"/>
              <a:cs typeface="Inter"/>
              <a:sym typeface="Inter"/>
            </a:endParaRPr>
          </a:p>
        </p:txBody>
      </p:sp>
      <p:sp>
        <p:nvSpPr>
          <p:cNvPr id="4027" name="Google Shape;4027;p87"/>
          <p:cNvSpPr txBox="1"/>
          <p:nvPr/>
        </p:nvSpPr>
        <p:spPr>
          <a:xfrm>
            <a:off x="753375" y="2641875"/>
            <a:ext cx="3000000" cy="415500"/>
          </a:xfrm>
          <a:prstGeom prst="rect">
            <a:avLst/>
          </a:prstGeom>
          <a:noFill/>
          <a:ln>
            <a:noFill/>
          </a:ln>
        </p:spPr>
        <p:txBody>
          <a:bodyPr anchorCtr="0" anchor="t" bIns="91425" lIns="91425" spcFirstLastPara="1" rIns="91425" wrap="square" tIns="91425">
            <a:spAutoFit/>
          </a:bodyPr>
          <a:lstStyle/>
          <a:p>
            <a:pPr indent="-204978" lvl="0" marL="219456" rtl="0" algn="l">
              <a:lnSpc>
                <a:spcPct val="115000"/>
              </a:lnSpc>
              <a:spcBef>
                <a:spcPts val="2400"/>
              </a:spcBef>
              <a:spcAft>
                <a:spcPts val="0"/>
              </a:spcAft>
              <a:buClr>
                <a:schemeClr val="dk1"/>
              </a:buClr>
              <a:buSzPts val="1500"/>
              <a:buFont typeface="Inter"/>
              <a:buChar char="●"/>
            </a:pPr>
            <a:r>
              <a:rPr lang="en" sz="1500">
                <a:solidFill>
                  <a:schemeClr val="dk1"/>
                </a:solidFill>
                <a:latin typeface="Inter"/>
                <a:ea typeface="Inter"/>
                <a:cs typeface="Inter"/>
                <a:sym typeface="Inter"/>
              </a:rPr>
              <a:t>Direct Deposit </a:t>
            </a:r>
            <a:endParaRPr sz="1500">
              <a:solidFill>
                <a:schemeClr val="dk1"/>
              </a:solidFill>
              <a:latin typeface="Inter"/>
              <a:ea typeface="Inter"/>
              <a:cs typeface="Inter"/>
              <a:sym typeface="Inter"/>
            </a:endParaRPr>
          </a:p>
        </p:txBody>
      </p:sp>
      <p:sp>
        <p:nvSpPr>
          <p:cNvPr id="4028" name="Google Shape;4028;p87"/>
          <p:cNvSpPr txBox="1"/>
          <p:nvPr/>
        </p:nvSpPr>
        <p:spPr>
          <a:xfrm>
            <a:off x="753375" y="3122350"/>
            <a:ext cx="3000000" cy="415500"/>
          </a:xfrm>
          <a:prstGeom prst="rect">
            <a:avLst/>
          </a:prstGeom>
          <a:noFill/>
          <a:ln>
            <a:noFill/>
          </a:ln>
        </p:spPr>
        <p:txBody>
          <a:bodyPr anchorCtr="0" anchor="t" bIns="91425" lIns="91425" spcFirstLastPara="1" rIns="91425" wrap="square" tIns="91425">
            <a:spAutoFit/>
          </a:bodyPr>
          <a:lstStyle/>
          <a:p>
            <a:pPr indent="-204978" lvl="0" marL="219456" rtl="0" algn="l">
              <a:lnSpc>
                <a:spcPct val="115000"/>
              </a:lnSpc>
              <a:spcBef>
                <a:spcPts val="2400"/>
              </a:spcBef>
              <a:spcAft>
                <a:spcPts val="0"/>
              </a:spcAft>
              <a:buClr>
                <a:schemeClr val="dk1"/>
              </a:buClr>
              <a:buSzPts val="1500"/>
              <a:buFont typeface="Inter"/>
              <a:buChar char="●"/>
            </a:pPr>
            <a:r>
              <a:rPr lang="en" sz="1500">
                <a:solidFill>
                  <a:schemeClr val="dk1"/>
                </a:solidFill>
                <a:latin typeface="Inter"/>
                <a:ea typeface="Inter"/>
                <a:cs typeface="Inter"/>
                <a:sym typeface="Inter"/>
              </a:rPr>
              <a:t>Check </a:t>
            </a:r>
            <a:endParaRPr sz="1500">
              <a:solidFill>
                <a:schemeClr val="dk1"/>
              </a:solidFill>
              <a:latin typeface="Inter"/>
              <a:ea typeface="Inter"/>
              <a:cs typeface="Inter"/>
              <a:sym typeface="Inte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32" name="Shape 4032"/>
        <p:cNvGrpSpPr/>
        <p:nvPr/>
      </p:nvGrpSpPr>
      <p:grpSpPr>
        <a:xfrm>
          <a:off x="0" y="0"/>
          <a:ext cx="0" cy="0"/>
          <a:chOff x="0" y="0"/>
          <a:chExt cx="0" cy="0"/>
        </a:xfrm>
      </p:grpSpPr>
      <p:sp>
        <p:nvSpPr>
          <p:cNvPr id="4033" name="Google Shape;4033;p8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8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35" name="Google Shape;4035;p8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8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37" name="Google Shape;4037;p88"/>
          <p:cNvGrpSpPr/>
          <p:nvPr/>
        </p:nvGrpSpPr>
        <p:grpSpPr>
          <a:xfrm>
            <a:off x="5803731" y="785708"/>
            <a:ext cx="2303056" cy="3514280"/>
            <a:chOff x="9308900" y="785751"/>
            <a:chExt cx="1882350" cy="2974422"/>
          </a:xfrm>
        </p:grpSpPr>
        <p:pic>
          <p:nvPicPr>
            <p:cNvPr id="4038" name="Google Shape;4038;p88"/>
            <p:cNvPicPr preferRelativeResize="0"/>
            <p:nvPr/>
          </p:nvPicPr>
          <p:blipFill rotWithShape="1">
            <a:blip r:embed="rId3">
              <a:alphaModFix/>
            </a:blip>
            <a:srcRect b="76878" l="0" r="0" t="5759"/>
            <a:stretch/>
          </p:blipFill>
          <p:spPr>
            <a:xfrm>
              <a:off x="9308900" y="785751"/>
              <a:ext cx="1882350" cy="1270098"/>
            </a:xfrm>
            <a:prstGeom prst="rect">
              <a:avLst/>
            </a:prstGeom>
            <a:noFill/>
            <a:ln>
              <a:noFill/>
            </a:ln>
          </p:spPr>
        </p:pic>
        <p:pic>
          <p:nvPicPr>
            <p:cNvPr id="4039" name="Google Shape;4039;p88"/>
            <p:cNvPicPr preferRelativeResize="0"/>
            <p:nvPr/>
          </p:nvPicPr>
          <p:blipFill rotWithShape="1">
            <a:blip r:embed="rId3">
              <a:alphaModFix/>
            </a:blip>
            <a:srcRect b="52474" l="0" r="0" t="27094"/>
            <a:stretch/>
          </p:blipFill>
          <p:spPr>
            <a:xfrm>
              <a:off x="9308900" y="2141325"/>
              <a:ext cx="1882350" cy="1494600"/>
            </a:xfrm>
            <a:prstGeom prst="rect">
              <a:avLst/>
            </a:prstGeom>
            <a:noFill/>
            <a:ln>
              <a:noFill/>
            </a:ln>
          </p:spPr>
        </p:pic>
        <p:pic>
          <p:nvPicPr>
            <p:cNvPr id="4040" name="Google Shape;4040;p88"/>
            <p:cNvPicPr preferRelativeResize="0"/>
            <p:nvPr/>
          </p:nvPicPr>
          <p:blipFill rotWithShape="1">
            <a:blip r:embed="rId3">
              <a:alphaModFix/>
            </a:blip>
            <a:srcRect b="74606" l="0" r="0" t="21062"/>
            <a:stretch/>
          </p:blipFill>
          <p:spPr>
            <a:xfrm>
              <a:off x="9308900" y="1824525"/>
              <a:ext cx="1882350" cy="316800"/>
            </a:xfrm>
            <a:prstGeom prst="rect">
              <a:avLst/>
            </a:prstGeom>
            <a:noFill/>
            <a:ln>
              <a:noFill/>
            </a:ln>
          </p:spPr>
        </p:pic>
        <p:pic>
          <p:nvPicPr>
            <p:cNvPr id="4041" name="Google Shape;4041;p88"/>
            <p:cNvPicPr preferRelativeResize="0"/>
            <p:nvPr/>
          </p:nvPicPr>
          <p:blipFill rotWithShape="1">
            <a:blip r:embed="rId3">
              <a:alphaModFix/>
            </a:blip>
            <a:srcRect b="50191" l="0" r="0" t="31440"/>
            <a:stretch/>
          </p:blipFill>
          <p:spPr>
            <a:xfrm>
              <a:off x="9308900" y="2353998"/>
              <a:ext cx="1882350" cy="1343677"/>
            </a:xfrm>
            <a:prstGeom prst="rect">
              <a:avLst/>
            </a:prstGeom>
            <a:noFill/>
            <a:ln>
              <a:noFill/>
            </a:ln>
          </p:spPr>
        </p:pic>
        <p:pic>
          <p:nvPicPr>
            <p:cNvPr id="4042" name="Google Shape;4042;p88"/>
            <p:cNvPicPr preferRelativeResize="0"/>
            <p:nvPr/>
          </p:nvPicPr>
          <p:blipFill rotWithShape="1">
            <a:blip r:embed="rId3">
              <a:alphaModFix/>
            </a:blip>
            <a:srcRect b="58397" l="0" r="0" t="37271"/>
            <a:stretch/>
          </p:blipFill>
          <p:spPr>
            <a:xfrm>
              <a:off x="9308900" y="2676751"/>
              <a:ext cx="1882350" cy="316800"/>
            </a:xfrm>
            <a:prstGeom prst="rect">
              <a:avLst/>
            </a:prstGeom>
            <a:noFill/>
            <a:ln>
              <a:noFill/>
            </a:ln>
          </p:spPr>
        </p:pic>
        <p:pic>
          <p:nvPicPr>
            <p:cNvPr id="4043" name="Google Shape;4043;p88"/>
            <p:cNvPicPr preferRelativeResize="0"/>
            <p:nvPr/>
          </p:nvPicPr>
          <p:blipFill rotWithShape="1">
            <a:blip r:embed="rId3">
              <a:alphaModFix/>
            </a:blip>
            <a:srcRect b="46199" l="0" r="0" t="43320"/>
            <a:stretch/>
          </p:blipFill>
          <p:spPr>
            <a:xfrm>
              <a:off x="9308900" y="2993550"/>
              <a:ext cx="1882350" cy="766623"/>
            </a:xfrm>
            <a:prstGeom prst="rect">
              <a:avLst/>
            </a:prstGeom>
            <a:noFill/>
            <a:ln>
              <a:noFill/>
            </a:ln>
          </p:spPr>
        </p:pic>
      </p:grpSp>
      <p:sp>
        <p:nvSpPr>
          <p:cNvPr id="4044" name="Google Shape;4044;p88"/>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4045" name="Google Shape;4045;p88"/>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Provide claim details </a:t>
            </a:r>
            <a:endParaRPr sz="1200">
              <a:solidFill>
                <a:srgbClr val="7C868F"/>
              </a:solidFill>
              <a:latin typeface="Inter"/>
              <a:ea typeface="Inter"/>
              <a:cs typeface="Inter"/>
              <a:sym typeface="Inter"/>
            </a:endParaRPr>
          </a:p>
        </p:txBody>
      </p:sp>
      <p:sp>
        <p:nvSpPr>
          <p:cNvPr id="4046" name="Google Shape;4046;p88"/>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9" name="Shape 3459"/>
        <p:cNvGrpSpPr/>
        <p:nvPr/>
      </p:nvGrpSpPr>
      <p:grpSpPr>
        <a:xfrm>
          <a:off x="0" y="0"/>
          <a:ext cx="0" cy="0"/>
          <a:chOff x="0" y="0"/>
          <a:chExt cx="0" cy="0"/>
        </a:xfrm>
      </p:grpSpPr>
      <p:sp>
        <p:nvSpPr>
          <p:cNvPr id="3460" name="Google Shape;3460;p53"/>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3461" name="Google Shape;3461;p53"/>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462" name="Google Shape;3462;p53"/>
          <p:cNvSpPr txBox="1"/>
          <p:nvPr>
            <p:ph type="ctrTitle"/>
          </p:nvPr>
        </p:nvSpPr>
        <p:spPr>
          <a:xfrm>
            <a:off x="311700" y="1643525"/>
            <a:ext cx="4556700" cy="2132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600"/>
              <a:t>How to file a claim in your online account </a:t>
            </a:r>
            <a:endParaRPr sz="3600"/>
          </a:p>
        </p:txBody>
      </p:sp>
      <p:sp>
        <p:nvSpPr>
          <p:cNvPr id="3463" name="Google Shape;3463;p53"/>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464" name="Google Shape;3464;p53"/>
          <p:cNvPicPr preferRelativeResize="0"/>
          <p:nvPr/>
        </p:nvPicPr>
        <p:blipFill rotWithShape="1">
          <a:blip r:embed="rId3">
            <a:alphaModFix/>
          </a:blip>
          <a:srcRect b="12809" l="13953" r="50084" t="14941"/>
          <a:stretch/>
        </p:blipFill>
        <p:spPr>
          <a:xfrm>
            <a:off x="5303750" y="0"/>
            <a:ext cx="3840249"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50" name="Shape 4050"/>
        <p:cNvGrpSpPr/>
        <p:nvPr/>
      </p:nvGrpSpPr>
      <p:grpSpPr>
        <a:xfrm>
          <a:off x="0" y="0"/>
          <a:ext cx="0" cy="0"/>
          <a:chOff x="0" y="0"/>
          <a:chExt cx="0" cy="0"/>
        </a:xfrm>
      </p:grpSpPr>
      <p:sp>
        <p:nvSpPr>
          <p:cNvPr id="4051" name="Google Shape;4051;p8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8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8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54" name="Google Shape;4054;p8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5" name="Google Shape;4055;p89"/>
          <p:cNvPicPr preferRelativeResize="0"/>
          <p:nvPr/>
        </p:nvPicPr>
        <p:blipFill rotWithShape="1">
          <a:blip r:embed="rId3">
            <a:alphaModFix/>
          </a:blip>
          <a:srcRect b="2169" l="0" r="2219" t="57655"/>
          <a:stretch/>
        </p:blipFill>
        <p:spPr>
          <a:xfrm>
            <a:off x="5829300" y="773800"/>
            <a:ext cx="2251900" cy="3595899"/>
          </a:xfrm>
          <a:prstGeom prst="rect">
            <a:avLst/>
          </a:prstGeom>
          <a:noFill/>
          <a:ln>
            <a:noFill/>
          </a:ln>
        </p:spPr>
      </p:pic>
      <p:sp>
        <p:nvSpPr>
          <p:cNvPr id="4056" name="Google Shape;4056;p89"/>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4057" name="Google Shape;4057;p89"/>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Scroll down to upload a receipt</a:t>
            </a:r>
            <a:endParaRPr sz="1200">
              <a:solidFill>
                <a:srgbClr val="7C868F"/>
              </a:solidFill>
              <a:latin typeface="Inter"/>
              <a:ea typeface="Inter"/>
              <a:cs typeface="Inter"/>
              <a:sym typeface="Inter"/>
            </a:endParaRPr>
          </a:p>
        </p:txBody>
      </p:sp>
      <p:sp>
        <p:nvSpPr>
          <p:cNvPr id="4058" name="Google Shape;4058;p89"/>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5</a:t>
            </a:r>
            <a:endParaRPr/>
          </a:p>
        </p:txBody>
      </p:sp>
      <p:sp>
        <p:nvSpPr>
          <p:cNvPr id="4059" name="Google Shape;4059;p89"/>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sp>
        <p:nvSpPr>
          <p:cNvPr id="4060" name="Google Shape;4060;p89"/>
          <p:cNvSpPr/>
          <p:nvPr/>
        </p:nvSpPr>
        <p:spPr>
          <a:xfrm rot="10800000">
            <a:off x="5032050" y="10107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64" name="Shape 4064"/>
        <p:cNvGrpSpPr/>
        <p:nvPr/>
      </p:nvGrpSpPr>
      <p:grpSpPr>
        <a:xfrm>
          <a:off x="0" y="0"/>
          <a:ext cx="0" cy="0"/>
          <a:chOff x="0" y="0"/>
          <a:chExt cx="0" cy="0"/>
        </a:xfrm>
      </p:grpSpPr>
      <p:sp>
        <p:nvSpPr>
          <p:cNvPr id="4065" name="Google Shape;4065;p9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9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9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68" name="Google Shape;4068;p9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9" name="Google Shape;4069;p90"/>
          <p:cNvPicPr preferRelativeResize="0"/>
          <p:nvPr/>
        </p:nvPicPr>
        <p:blipFill rotWithShape="1">
          <a:blip r:embed="rId3">
            <a:alphaModFix/>
          </a:blip>
          <a:srcRect b="1762" l="2550" r="2645" t="27755"/>
          <a:stretch/>
        </p:blipFill>
        <p:spPr>
          <a:xfrm>
            <a:off x="5863600" y="785750"/>
            <a:ext cx="2183299" cy="3514199"/>
          </a:xfrm>
          <a:prstGeom prst="rect">
            <a:avLst/>
          </a:prstGeom>
          <a:noFill/>
          <a:ln>
            <a:noFill/>
          </a:ln>
        </p:spPr>
      </p:pic>
      <p:sp>
        <p:nvSpPr>
          <p:cNvPr id="4070" name="Google Shape;4070;p90"/>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receipt upload method </a:t>
            </a:r>
            <a:endParaRPr sz="1200">
              <a:solidFill>
                <a:srgbClr val="7C868F"/>
              </a:solidFill>
              <a:latin typeface="Inter"/>
              <a:ea typeface="Inter"/>
              <a:cs typeface="Inter"/>
              <a:sym typeface="Inter"/>
            </a:endParaRPr>
          </a:p>
        </p:txBody>
      </p:sp>
      <p:sp>
        <p:nvSpPr>
          <p:cNvPr id="4071" name="Google Shape;4071;p90"/>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6</a:t>
            </a:r>
            <a:endParaRPr/>
          </a:p>
        </p:txBody>
      </p:sp>
      <p:sp>
        <p:nvSpPr>
          <p:cNvPr id="4072" name="Google Shape;4072;p90"/>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Take a photo </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76" name="Shape 4076"/>
        <p:cNvGrpSpPr/>
        <p:nvPr/>
      </p:nvGrpSpPr>
      <p:grpSpPr>
        <a:xfrm>
          <a:off x="0" y="0"/>
          <a:ext cx="0" cy="0"/>
          <a:chOff x="0" y="0"/>
          <a:chExt cx="0" cy="0"/>
        </a:xfrm>
      </p:grpSpPr>
      <p:sp>
        <p:nvSpPr>
          <p:cNvPr id="4077" name="Google Shape;4077;p9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9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9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80" name="Google Shape;4080;p9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81" name="Google Shape;4081;p91"/>
          <p:cNvPicPr preferRelativeResize="0"/>
          <p:nvPr/>
        </p:nvPicPr>
        <p:blipFill rotWithShape="1">
          <a:blip r:embed="rId3">
            <a:alphaModFix/>
          </a:blip>
          <a:srcRect b="6707" l="0" r="0" t="56190"/>
          <a:stretch/>
        </p:blipFill>
        <p:spPr>
          <a:xfrm>
            <a:off x="5803700" y="814650"/>
            <a:ext cx="2303101" cy="3514199"/>
          </a:xfrm>
          <a:prstGeom prst="rect">
            <a:avLst/>
          </a:prstGeom>
          <a:noFill/>
          <a:ln>
            <a:noFill/>
          </a:ln>
        </p:spPr>
      </p:pic>
      <p:sp>
        <p:nvSpPr>
          <p:cNvPr id="4082" name="Google Shape;4082;p91"/>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“Submit”</a:t>
            </a:r>
            <a:endParaRPr sz="1200">
              <a:solidFill>
                <a:srgbClr val="7C868F"/>
              </a:solidFill>
              <a:latin typeface="Inter"/>
              <a:ea typeface="Inter"/>
              <a:cs typeface="Inter"/>
              <a:sym typeface="Inter"/>
            </a:endParaRPr>
          </a:p>
        </p:txBody>
      </p:sp>
      <p:sp>
        <p:nvSpPr>
          <p:cNvPr id="4083" name="Google Shape;4083;p91"/>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7</a:t>
            </a:r>
            <a:endParaRPr/>
          </a:p>
        </p:txBody>
      </p:sp>
      <p:sp>
        <p:nvSpPr>
          <p:cNvPr id="4084" name="Google Shape;4084;p91"/>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sp>
        <p:nvSpPr>
          <p:cNvPr id="4085" name="Google Shape;4085;p91"/>
          <p:cNvSpPr/>
          <p:nvPr/>
        </p:nvSpPr>
        <p:spPr>
          <a:xfrm>
            <a:off x="7939375" y="39468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89" name="Shape 4089"/>
        <p:cNvGrpSpPr/>
        <p:nvPr/>
      </p:nvGrpSpPr>
      <p:grpSpPr>
        <a:xfrm>
          <a:off x="0" y="0"/>
          <a:ext cx="0" cy="0"/>
          <a:chOff x="0" y="0"/>
          <a:chExt cx="0" cy="0"/>
        </a:xfrm>
      </p:grpSpPr>
      <p:sp>
        <p:nvSpPr>
          <p:cNvPr id="4090" name="Google Shape;4090;p9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9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9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4093" name="Google Shape;4093;p9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4" name="Google Shape;4094;p92"/>
          <p:cNvPicPr preferRelativeResize="0"/>
          <p:nvPr/>
        </p:nvPicPr>
        <p:blipFill rotWithShape="1">
          <a:blip r:embed="rId3">
            <a:alphaModFix/>
          </a:blip>
          <a:srcRect b="0" l="0" r="0" t="65980"/>
          <a:stretch/>
        </p:blipFill>
        <p:spPr>
          <a:xfrm>
            <a:off x="5803700" y="2910427"/>
            <a:ext cx="2303100" cy="1389526"/>
          </a:xfrm>
          <a:prstGeom prst="rect">
            <a:avLst/>
          </a:prstGeom>
          <a:noFill/>
          <a:ln>
            <a:noFill/>
          </a:ln>
        </p:spPr>
      </p:pic>
      <p:pic>
        <p:nvPicPr>
          <p:cNvPr id="4095" name="Google Shape;4095;p92"/>
          <p:cNvPicPr preferRelativeResize="0"/>
          <p:nvPr/>
        </p:nvPicPr>
        <p:blipFill rotWithShape="1">
          <a:blip r:embed="rId3">
            <a:alphaModFix/>
          </a:blip>
          <a:srcRect b="28712" l="0" r="0" t="1799"/>
          <a:stretch/>
        </p:blipFill>
        <p:spPr>
          <a:xfrm>
            <a:off x="5803700" y="785750"/>
            <a:ext cx="2303100" cy="2838349"/>
          </a:xfrm>
          <a:prstGeom prst="rect">
            <a:avLst/>
          </a:prstGeom>
          <a:noFill/>
          <a:ln>
            <a:noFill/>
          </a:ln>
        </p:spPr>
      </p:pic>
      <p:sp>
        <p:nvSpPr>
          <p:cNvPr id="4096" name="Google Shape;4096;p92"/>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You’ll receive a confirmation message</a:t>
            </a:r>
            <a:endParaRPr sz="1200">
              <a:solidFill>
                <a:srgbClr val="7C868F"/>
              </a:solidFill>
              <a:latin typeface="Inter"/>
              <a:ea typeface="Inter"/>
              <a:cs typeface="Inter"/>
              <a:sym typeface="Inter"/>
            </a:endParaRPr>
          </a:p>
        </p:txBody>
      </p:sp>
      <p:sp>
        <p:nvSpPr>
          <p:cNvPr id="4097" name="Google Shape;4097;p92"/>
          <p:cNvSpPr/>
          <p:nvPr/>
        </p:nvSpPr>
        <p:spPr>
          <a:xfrm>
            <a:off x="457750" y="1806950"/>
            <a:ext cx="375000" cy="375000"/>
          </a:xfrm>
          <a:prstGeom prst="ellipse">
            <a:avLst/>
          </a:prstGeom>
          <a:solidFill>
            <a:srgbClr val="00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8</a:t>
            </a:r>
            <a:endParaRPr/>
          </a:p>
        </p:txBody>
      </p:sp>
      <p:sp>
        <p:nvSpPr>
          <p:cNvPr id="4098" name="Google Shape;4098;p92"/>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sp>
        <p:nvSpPr>
          <p:cNvPr id="4099" name="Google Shape;4099;p92"/>
          <p:cNvSpPr/>
          <p:nvPr/>
        </p:nvSpPr>
        <p:spPr>
          <a:xfrm rot="10800000">
            <a:off x="5675975" y="10797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3" name="Shape 4103"/>
        <p:cNvGrpSpPr/>
        <p:nvPr/>
      </p:nvGrpSpPr>
      <p:grpSpPr>
        <a:xfrm>
          <a:off x="0" y="0"/>
          <a:ext cx="0" cy="0"/>
          <a:chOff x="0" y="0"/>
          <a:chExt cx="0" cy="0"/>
        </a:xfrm>
      </p:grpSpPr>
      <p:sp>
        <p:nvSpPr>
          <p:cNvPr id="4104" name="Google Shape;4104;p93"/>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105" name="Google Shape;4105;p93"/>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106" name="Google Shape;4106;p93"/>
          <p:cNvSpPr txBox="1"/>
          <p:nvPr>
            <p:ph type="ctrTitle"/>
          </p:nvPr>
        </p:nvSpPr>
        <p:spPr>
          <a:xfrm>
            <a:off x="311700" y="1643525"/>
            <a:ext cx="4545300" cy="2132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use the EOB Smart Scan feature</a:t>
            </a:r>
            <a:endParaRPr sz="4000"/>
          </a:p>
        </p:txBody>
      </p:sp>
      <p:sp>
        <p:nvSpPr>
          <p:cNvPr id="4107" name="Google Shape;4107;p93"/>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08" name="Google Shape;4108;p93"/>
          <p:cNvPicPr preferRelativeResize="0"/>
          <p:nvPr/>
        </p:nvPicPr>
        <p:blipFill>
          <a:blip r:embed="rId3">
            <a:alphaModFix/>
          </a:blip>
          <a:stretch>
            <a:fillRect/>
          </a:stretch>
        </p:blipFill>
        <p:spPr>
          <a:xfrm>
            <a:off x="5447105" y="0"/>
            <a:ext cx="3696891"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12" name="Shape 4112"/>
        <p:cNvGrpSpPr/>
        <p:nvPr/>
      </p:nvGrpSpPr>
      <p:grpSpPr>
        <a:xfrm>
          <a:off x="0" y="0"/>
          <a:ext cx="0" cy="0"/>
          <a:chOff x="0" y="0"/>
          <a:chExt cx="0" cy="0"/>
        </a:xfrm>
      </p:grpSpPr>
      <p:sp>
        <p:nvSpPr>
          <p:cNvPr id="4113" name="Google Shape;4113;p9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9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9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16" name="Google Shape;4116;p9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7" name="Google Shape;4117;p94"/>
          <p:cNvPicPr preferRelativeResize="0"/>
          <p:nvPr/>
        </p:nvPicPr>
        <p:blipFill>
          <a:blip r:embed="rId3">
            <a:alphaModFix/>
          </a:blip>
          <a:stretch>
            <a:fillRect/>
          </a:stretch>
        </p:blipFill>
        <p:spPr>
          <a:xfrm>
            <a:off x="5907024" y="667512"/>
            <a:ext cx="2103120" cy="3733039"/>
          </a:xfrm>
          <a:prstGeom prst="rect">
            <a:avLst/>
          </a:prstGeom>
          <a:noFill/>
          <a:ln>
            <a:noFill/>
          </a:ln>
        </p:spPr>
      </p:pic>
      <p:sp>
        <p:nvSpPr>
          <p:cNvPr id="4118" name="Google Shape;4118;p94"/>
          <p:cNvSpPr/>
          <p:nvPr/>
        </p:nvSpPr>
        <p:spPr>
          <a:xfrm rot="10800000">
            <a:off x="5091975" y="24249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94"/>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“Start Scanning”</a:t>
            </a:r>
            <a:endParaRPr sz="1200">
              <a:solidFill>
                <a:srgbClr val="7C868F"/>
              </a:solidFill>
              <a:latin typeface="Inter"/>
              <a:ea typeface="Inter"/>
              <a:cs typeface="Inter"/>
              <a:sym typeface="Inter"/>
            </a:endParaRPr>
          </a:p>
        </p:txBody>
      </p:sp>
      <p:sp>
        <p:nvSpPr>
          <p:cNvPr id="4120" name="Google Shape;4120;p94"/>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sp>
        <p:nvSpPr>
          <p:cNvPr id="4121" name="Google Shape;4121;p94"/>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Take a photo </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25" name="Shape 4125"/>
        <p:cNvGrpSpPr/>
        <p:nvPr/>
      </p:nvGrpSpPr>
      <p:grpSpPr>
        <a:xfrm>
          <a:off x="0" y="0"/>
          <a:ext cx="0" cy="0"/>
          <a:chOff x="0" y="0"/>
          <a:chExt cx="0" cy="0"/>
        </a:xfrm>
      </p:grpSpPr>
      <p:sp>
        <p:nvSpPr>
          <p:cNvPr id="4126" name="Google Shape;4126;p9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9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9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p>
        </p:txBody>
      </p:sp>
      <p:sp>
        <p:nvSpPr>
          <p:cNvPr id="4129" name="Google Shape;4129;p9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0" name="Google Shape;4130;p95"/>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sp>
        <p:nvSpPr>
          <p:cNvPr id="4131" name="Google Shape;4131;p95"/>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the type of EOB</a:t>
            </a:r>
            <a:endParaRPr sz="1200">
              <a:solidFill>
                <a:srgbClr val="7C868F"/>
              </a:solidFill>
              <a:latin typeface="Inter"/>
              <a:ea typeface="Inter"/>
              <a:cs typeface="Inter"/>
              <a:sym typeface="Inter"/>
            </a:endParaRPr>
          </a:p>
        </p:txBody>
      </p:sp>
      <p:sp>
        <p:nvSpPr>
          <p:cNvPr id="4132" name="Google Shape;4132;p95"/>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2</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36" name="Shape 4136"/>
        <p:cNvGrpSpPr/>
        <p:nvPr/>
      </p:nvGrpSpPr>
      <p:grpSpPr>
        <a:xfrm>
          <a:off x="0" y="0"/>
          <a:ext cx="0" cy="0"/>
          <a:chOff x="0" y="0"/>
          <a:chExt cx="0" cy="0"/>
        </a:xfrm>
      </p:grpSpPr>
      <p:sp>
        <p:nvSpPr>
          <p:cNvPr id="4137" name="Google Shape;4137;p9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9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9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40" name="Google Shape;4140;p9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41" name="Google Shape;4141;p96"/>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42" name="Google Shape;4142;p96"/>
          <p:cNvPicPr preferRelativeResize="0"/>
          <p:nvPr/>
        </p:nvPicPr>
        <p:blipFill rotWithShape="1">
          <a:blip r:embed="rId4">
            <a:alphaModFix/>
          </a:blip>
          <a:srcRect b="26587" l="0" r="0" t="3794"/>
          <a:stretch/>
        </p:blipFill>
        <p:spPr>
          <a:xfrm>
            <a:off x="5903688" y="978408"/>
            <a:ext cx="2103120" cy="3312415"/>
          </a:xfrm>
          <a:prstGeom prst="rect">
            <a:avLst/>
          </a:prstGeom>
          <a:noFill/>
          <a:ln>
            <a:noFill/>
          </a:ln>
        </p:spPr>
      </p:pic>
      <p:sp>
        <p:nvSpPr>
          <p:cNvPr id="4143" name="Google Shape;4143;p96"/>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your insurance carrier</a:t>
            </a:r>
            <a:endParaRPr sz="1200">
              <a:solidFill>
                <a:srgbClr val="7C868F"/>
              </a:solidFill>
              <a:latin typeface="Inter"/>
              <a:ea typeface="Inter"/>
              <a:cs typeface="Inter"/>
              <a:sym typeface="Inter"/>
            </a:endParaRPr>
          </a:p>
        </p:txBody>
      </p:sp>
      <p:sp>
        <p:nvSpPr>
          <p:cNvPr id="4144" name="Google Shape;4144;p96"/>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48" name="Shape 4148"/>
        <p:cNvGrpSpPr/>
        <p:nvPr/>
      </p:nvGrpSpPr>
      <p:grpSpPr>
        <a:xfrm>
          <a:off x="0" y="0"/>
          <a:ext cx="0" cy="0"/>
          <a:chOff x="0" y="0"/>
          <a:chExt cx="0" cy="0"/>
        </a:xfrm>
      </p:grpSpPr>
      <p:sp>
        <p:nvSpPr>
          <p:cNvPr id="4149" name="Google Shape;4149;p9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9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9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52" name="Google Shape;4152;p9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3" name="Google Shape;4153;p97"/>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54" name="Google Shape;4154;p97"/>
          <p:cNvPicPr preferRelativeResize="0"/>
          <p:nvPr/>
        </p:nvPicPr>
        <p:blipFill rotWithShape="1">
          <a:blip r:embed="rId4">
            <a:alphaModFix/>
          </a:blip>
          <a:srcRect b="25758" l="0" r="0" t="4321"/>
          <a:stretch/>
        </p:blipFill>
        <p:spPr>
          <a:xfrm>
            <a:off x="5903700" y="976625"/>
            <a:ext cx="2103100" cy="3323325"/>
          </a:xfrm>
          <a:prstGeom prst="rect">
            <a:avLst/>
          </a:prstGeom>
          <a:noFill/>
          <a:ln>
            <a:noFill/>
          </a:ln>
        </p:spPr>
      </p:pic>
      <p:pic>
        <p:nvPicPr>
          <p:cNvPr id="4155" name="Google Shape;4155;p97"/>
          <p:cNvPicPr preferRelativeResize="0"/>
          <p:nvPr/>
        </p:nvPicPr>
        <p:blipFill rotWithShape="1">
          <a:blip r:embed="rId4">
            <a:alphaModFix/>
          </a:blip>
          <a:srcRect b="9530" l="0" r="0" t="20544"/>
          <a:stretch/>
        </p:blipFill>
        <p:spPr>
          <a:xfrm>
            <a:off x="5903700" y="1190125"/>
            <a:ext cx="2103100" cy="3323325"/>
          </a:xfrm>
          <a:prstGeom prst="rect">
            <a:avLst/>
          </a:prstGeom>
          <a:noFill/>
          <a:ln>
            <a:noFill/>
          </a:ln>
        </p:spPr>
      </p:pic>
      <p:sp>
        <p:nvSpPr>
          <p:cNvPr id="4156" name="Google Shape;4156;p97"/>
          <p:cNvSpPr/>
          <p:nvPr/>
        </p:nvSpPr>
        <p:spPr>
          <a:xfrm rot="10800000">
            <a:off x="5103325" y="12232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97"/>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“Add Pages”</a:t>
            </a:r>
            <a:endParaRPr sz="1200">
              <a:solidFill>
                <a:srgbClr val="7C868F"/>
              </a:solidFill>
              <a:latin typeface="Inter"/>
              <a:ea typeface="Inter"/>
              <a:cs typeface="Inter"/>
              <a:sym typeface="Inter"/>
            </a:endParaRPr>
          </a:p>
        </p:txBody>
      </p:sp>
      <p:sp>
        <p:nvSpPr>
          <p:cNvPr id="4158" name="Google Shape;4158;p97"/>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4</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62" name="Shape 4162"/>
        <p:cNvGrpSpPr/>
        <p:nvPr/>
      </p:nvGrpSpPr>
      <p:grpSpPr>
        <a:xfrm>
          <a:off x="0" y="0"/>
          <a:ext cx="0" cy="0"/>
          <a:chOff x="0" y="0"/>
          <a:chExt cx="0" cy="0"/>
        </a:xfrm>
      </p:grpSpPr>
      <p:sp>
        <p:nvSpPr>
          <p:cNvPr id="4163" name="Google Shape;4163;p9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9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9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66" name="Google Shape;4166;p9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7" name="Google Shape;4167;p98"/>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68" name="Google Shape;4168;p98"/>
          <p:cNvPicPr preferRelativeResize="0"/>
          <p:nvPr/>
        </p:nvPicPr>
        <p:blipFill rotWithShape="1">
          <a:blip r:embed="rId4">
            <a:alphaModFix/>
          </a:blip>
          <a:srcRect b="9530" l="0" r="0" t="20544"/>
          <a:stretch/>
        </p:blipFill>
        <p:spPr>
          <a:xfrm>
            <a:off x="5903700" y="1190125"/>
            <a:ext cx="2103100" cy="3323325"/>
          </a:xfrm>
          <a:prstGeom prst="rect">
            <a:avLst/>
          </a:prstGeom>
          <a:noFill/>
          <a:ln>
            <a:noFill/>
          </a:ln>
        </p:spPr>
      </p:pic>
      <p:pic>
        <p:nvPicPr>
          <p:cNvPr id="4169" name="Google Shape;4169;p98"/>
          <p:cNvPicPr preferRelativeResize="0"/>
          <p:nvPr/>
        </p:nvPicPr>
        <p:blipFill>
          <a:blip r:embed="rId5">
            <a:alphaModFix/>
          </a:blip>
          <a:stretch>
            <a:fillRect/>
          </a:stretch>
        </p:blipFill>
        <p:spPr>
          <a:xfrm>
            <a:off x="6258100" y="1791900"/>
            <a:ext cx="1394296" cy="1494600"/>
          </a:xfrm>
          <a:prstGeom prst="rect">
            <a:avLst/>
          </a:prstGeom>
          <a:noFill/>
          <a:ln>
            <a:noFill/>
          </a:ln>
        </p:spPr>
      </p:pic>
      <p:sp>
        <p:nvSpPr>
          <p:cNvPr id="4170" name="Google Shape;4170;p98"/>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Choose upload method </a:t>
            </a:r>
            <a:endParaRPr sz="1200">
              <a:solidFill>
                <a:srgbClr val="7C868F"/>
              </a:solidFill>
              <a:latin typeface="Inter"/>
              <a:ea typeface="Inter"/>
              <a:cs typeface="Inter"/>
              <a:sym typeface="Inter"/>
            </a:endParaRPr>
          </a:p>
        </p:txBody>
      </p:sp>
      <p:sp>
        <p:nvSpPr>
          <p:cNvPr id="4171" name="Google Shape;4171;p98"/>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68" name="Shape 3468"/>
        <p:cNvGrpSpPr/>
        <p:nvPr/>
      </p:nvGrpSpPr>
      <p:grpSpPr>
        <a:xfrm>
          <a:off x="0" y="0"/>
          <a:ext cx="0" cy="0"/>
          <a:chOff x="0" y="0"/>
          <a:chExt cx="0" cy="0"/>
        </a:xfrm>
      </p:grpSpPr>
      <p:sp>
        <p:nvSpPr>
          <p:cNvPr id="3469" name="Google Shape;3469;p5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70" name="Google Shape;3470;p54"/>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3471" name="Google Shape;3471;p54"/>
          <p:cNvPicPr preferRelativeResize="0"/>
          <p:nvPr/>
        </p:nvPicPr>
        <p:blipFill rotWithShape="1">
          <a:blip r:embed="rId4">
            <a:alphaModFix/>
          </a:blip>
          <a:srcRect b="11109" l="24807" r="25399" t="22800"/>
          <a:stretch/>
        </p:blipFill>
        <p:spPr>
          <a:xfrm>
            <a:off x="1796900" y="1162100"/>
            <a:ext cx="5550202" cy="3717750"/>
          </a:xfrm>
          <a:prstGeom prst="rect">
            <a:avLst/>
          </a:prstGeom>
          <a:noFill/>
          <a:ln>
            <a:noFill/>
          </a:ln>
          <a:effectLst>
            <a:outerShdw blurRad="57150" rotWithShape="0" algn="bl" dir="5400000" dist="19050">
              <a:srgbClr val="000000">
                <a:alpha val="50000"/>
              </a:srgbClr>
            </a:outerShdw>
          </a:effectLst>
        </p:spPr>
      </p:pic>
      <p:sp>
        <p:nvSpPr>
          <p:cNvPr id="3472" name="Google Shape;3472;p54"/>
          <p:cNvSpPr/>
          <p:nvPr/>
        </p:nvSpPr>
        <p:spPr>
          <a:xfrm rot="10800000">
            <a:off x="1139213" y="27983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75" name="Shape 4175"/>
        <p:cNvGrpSpPr/>
        <p:nvPr/>
      </p:nvGrpSpPr>
      <p:grpSpPr>
        <a:xfrm>
          <a:off x="0" y="0"/>
          <a:ext cx="0" cy="0"/>
          <a:chOff x="0" y="0"/>
          <a:chExt cx="0" cy="0"/>
        </a:xfrm>
      </p:grpSpPr>
      <p:sp>
        <p:nvSpPr>
          <p:cNvPr id="4176" name="Google Shape;4176;p9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9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9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79" name="Google Shape;4179;p9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80" name="Google Shape;4180;p99"/>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81" name="Google Shape;4181;p99"/>
          <p:cNvPicPr preferRelativeResize="0"/>
          <p:nvPr/>
        </p:nvPicPr>
        <p:blipFill rotWithShape="1">
          <a:blip r:embed="rId4">
            <a:alphaModFix/>
          </a:blip>
          <a:srcRect b="26131" l="0" r="0" t="4845"/>
          <a:stretch/>
        </p:blipFill>
        <p:spPr>
          <a:xfrm>
            <a:off x="5903700" y="1020025"/>
            <a:ext cx="2103100" cy="3279923"/>
          </a:xfrm>
          <a:prstGeom prst="rect">
            <a:avLst/>
          </a:prstGeom>
          <a:noFill/>
          <a:ln>
            <a:noFill/>
          </a:ln>
        </p:spPr>
      </p:pic>
      <p:sp>
        <p:nvSpPr>
          <p:cNvPr id="4182" name="Google Shape;4182;p99"/>
          <p:cNvSpPr/>
          <p:nvPr/>
        </p:nvSpPr>
        <p:spPr>
          <a:xfrm rot="10800000">
            <a:off x="5070275" y="17832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99"/>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“Add Pages” if necessary </a:t>
            </a:r>
            <a:endParaRPr sz="1200">
              <a:solidFill>
                <a:srgbClr val="7C868F"/>
              </a:solidFill>
              <a:latin typeface="Inter"/>
              <a:ea typeface="Inter"/>
              <a:cs typeface="Inter"/>
              <a:sym typeface="Inter"/>
            </a:endParaRPr>
          </a:p>
        </p:txBody>
      </p:sp>
      <p:sp>
        <p:nvSpPr>
          <p:cNvPr id="4184" name="Google Shape;4184;p99"/>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6</a:t>
            </a:r>
            <a:endParaRPr/>
          </a:p>
        </p:txBody>
      </p:sp>
      <p:sp>
        <p:nvSpPr>
          <p:cNvPr id="4185" name="Google Shape;4185;p99"/>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Repeat previous step</a:t>
            </a:r>
            <a:endParaRPr sz="1200">
              <a:solidFill>
                <a:srgbClr val="253746"/>
              </a:solidFill>
              <a:latin typeface="Inter"/>
              <a:ea typeface="Inter"/>
              <a:cs typeface="Inter"/>
              <a:sym typeface="Inte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89" name="Shape 4189"/>
        <p:cNvGrpSpPr/>
        <p:nvPr/>
      </p:nvGrpSpPr>
      <p:grpSpPr>
        <a:xfrm>
          <a:off x="0" y="0"/>
          <a:ext cx="0" cy="0"/>
          <a:chOff x="0" y="0"/>
          <a:chExt cx="0" cy="0"/>
        </a:xfrm>
      </p:grpSpPr>
      <p:sp>
        <p:nvSpPr>
          <p:cNvPr id="4190" name="Google Shape;4190;p10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10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10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193" name="Google Shape;4193;p10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4" name="Google Shape;4194;p100"/>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195" name="Google Shape;4195;p100"/>
          <p:cNvPicPr preferRelativeResize="0"/>
          <p:nvPr/>
        </p:nvPicPr>
        <p:blipFill rotWithShape="1">
          <a:blip r:embed="rId4">
            <a:alphaModFix/>
          </a:blip>
          <a:srcRect b="26131" l="0" r="0" t="4845"/>
          <a:stretch/>
        </p:blipFill>
        <p:spPr>
          <a:xfrm>
            <a:off x="5903700" y="1020025"/>
            <a:ext cx="2103100" cy="3279923"/>
          </a:xfrm>
          <a:prstGeom prst="rect">
            <a:avLst/>
          </a:prstGeom>
          <a:noFill/>
          <a:ln>
            <a:noFill/>
          </a:ln>
        </p:spPr>
      </p:pic>
      <p:sp>
        <p:nvSpPr>
          <p:cNvPr id="4196" name="Google Shape;4196;p100"/>
          <p:cNvSpPr/>
          <p:nvPr/>
        </p:nvSpPr>
        <p:spPr>
          <a:xfrm>
            <a:off x="7739675" y="34977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100"/>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“Next” </a:t>
            </a:r>
            <a:endParaRPr sz="1200">
              <a:solidFill>
                <a:srgbClr val="7C868F"/>
              </a:solidFill>
              <a:latin typeface="Inter"/>
              <a:ea typeface="Inter"/>
              <a:cs typeface="Inter"/>
              <a:sym typeface="Inter"/>
            </a:endParaRPr>
          </a:p>
        </p:txBody>
      </p:sp>
      <p:sp>
        <p:nvSpPr>
          <p:cNvPr id="4198" name="Google Shape;4198;p100"/>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Inter"/>
                <a:ea typeface="Inter"/>
                <a:cs typeface="Inter"/>
                <a:sym typeface="Inter"/>
              </a:rPr>
              <a:t>7</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02" name="Shape 4202"/>
        <p:cNvGrpSpPr/>
        <p:nvPr/>
      </p:nvGrpSpPr>
      <p:grpSpPr>
        <a:xfrm>
          <a:off x="0" y="0"/>
          <a:ext cx="0" cy="0"/>
          <a:chOff x="0" y="0"/>
          <a:chExt cx="0" cy="0"/>
        </a:xfrm>
      </p:grpSpPr>
      <p:sp>
        <p:nvSpPr>
          <p:cNvPr id="4203" name="Google Shape;4203;p10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10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10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06" name="Google Shape;4206;p10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7" name="Google Shape;4207;p101"/>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208" name="Google Shape;4208;p101"/>
          <p:cNvPicPr preferRelativeResize="0"/>
          <p:nvPr/>
        </p:nvPicPr>
        <p:blipFill rotWithShape="1">
          <a:blip r:embed="rId4">
            <a:alphaModFix/>
          </a:blip>
          <a:srcRect b="23511" l="0" r="0" t="4254"/>
          <a:stretch/>
        </p:blipFill>
        <p:spPr>
          <a:xfrm>
            <a:off x="5903700" y="993850"/>
            <a:ext cx="2103100" cy="3433477"/>
          </a:xfrm>
          <a:prstGeom prst="rect">
            <a:avLst/>
          </a:prstGeom>
          <a:noFill/>
          <a:ln>
            <a:noFill/>
          </a:ln>
        </p:spPr>
      </p:pic>
      <p:sp>
        <p:nvSpPr>
          <p:cNvPr id="4209" name="Google Shape;4209;p101"/>
          <p:cNvSpPr/>
          <p:nvPr/>
        </p:nvSpPr>
        <p:spPr>
          <a:xfrm>
            <a:off x="7788175" y="37473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101"/>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Review information </a:t>
            </a:r>
            <a:endParaRPr sz="1200">
              <a:solidFill>
                <a:srgbClr val="7C868F"/>
              </a:solidFill>
              <a:latin typeface="Inter"/>
              <a:ea typeface="Inter"/>
              <a:cs typeface="Inter"/>
              <a:sym typeface="Inter"/>
            </a:endParaRPr>
          </a:p>
        </p:txBody>
      </p:sp>
      <p:sp>
        <p:nvSpPr>
          <p:cNvPr id="4211" name="Google Shape;4211;p101"/>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8</a:t>
            </a:r>
            <a:endParaRPr/>
          </a:p>
        </p:txBody>
      </p:sp>
      <p:sp>
        <p:nvSpPr>
          <p:cNvPr id="4212" name="Google Shape;4212;p101"/>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Select “Next”</a:t>
            </a:r>
            <a:endParaRPr sz="1200">
              <a:solidFill>
                <a:srgbClr val="253746"/>
              </a:solidFill>
              <a:latin typeface="Inter"/>
              <a:ea typeface="Inter"/>
              <a:cs typeface="Inter"/>
              <a:sym typeface="Inte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16" name="Shape 4216"/>
        <p:cNvGrpSpPr/>
        <p:nvPr/>
      </p:nvGrpSpPr>
      <p:grpSpPr>
        <a:xfrm>
          <a:off x="0" y="0"/>
          <a:ext cx="0" cy="0"/>
          <a:chOff x="0" y="0"/>
          <a:chExt cx="0" cy="0"/>
        </a:xfrm>
      </p:grpSpPr>
      <p:sp>
        <p:nvSpPr>
          <p:cNvPr id="4217" name="Google Shape;4217;p10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10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10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20" name="Google Shape;4220;p10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21" name="Google Shape;4221;p102"/>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222" name="Google Shape;4222;p102"/>
          <p:cNvPicPr preferRelativeResize="0"/>
          <p:nvPr/>
        </p:nvPicPr>
        <p:blipFill rotWithShape="1">
          <a:blip r:embed="rId4">
            <a:alphaModFix/>
          </a:blip>
          <a:srcRect b="23567" l="0" r="0" t="4094"/>
          <a:stretch/>
        </p:blipFill>
        <p:spPr>
          <a:xfrm>
            <a:off x="5903700" y="987475"/>
            <a:ext cx="2103100" cy="3439852"/>
          </a:xfrm>
          <a:prstGeom prst="rect">
            <a:avLst/>
          </a:prstGeom>
          <a:noFill/>
          <a:ln>
            <a:noFill/>
          </a:ln>
        </p:spPr>
      </p:pic>
      <p:sp>
        <p:nvSpPr>
          <p:cNvPr id="4223" name="Google Shape;4223;p102"/>
          <p:cNvSpPr/>
          <p:nvPr/>
        </p:nvSpPr>
        <p:spPr>
          <a:xfrm rot="10800000">
            <a:off x="4972500" y="9874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102"/>
          <p:cNvSpPr txBox="1"/>
          <p:nvPr/>
        </p:nvSpPr>
        <p:spPr>
          <a:xfrm>
            <a:off x="887700" y="1795550"/>
            <a:ext cx="3684300" cy="61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If information is missing an error icon will appear </a:t>
            </a:r>
            <a:endParaRPr sz="1600">
              <a:solidFill>
                <a:srgbClr val="7C868F"/>
              </a:solidFill>
              <a:latin typeface="Inter"/>
              <a:ea typeface="Inter"/>
              <a:cs typeface="Inter"/>
              <a:sym typeface="Inter"/>
            </a:endParaRPr>
          </a:p>
        </p:txBody>
      </p:sp>
      <p:sp>
        <p:nvSpPr>
          <p:cNvPr id="4225" name="Google Shape;4225;p102"/>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9</a:t>
            </a:r>
            <a:endParaRPr/>
          </a:p>
        </p:txBody>
      </p:sp>
      <p:sp>
        <p:nvSpPr>
          <p:cNvPr id="4226" name="Google Shape;4226;p102"/>
          <p:cNvSpPr/>
          <p:nvPr/>
        </p:nvSpPr>
        <p:spPr>
          <a:xfrm>
            <a:off x="7954750" y="1754274"/>
            <a:ext cx="427200" cy="204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102"/>
          <p:cNvSpPr/>
          <p:nvPr/>
        </p:nvSpPr>
        <p:spPr>
          <a:xfrm>
            <a:off x="7954750" y="2027486"/>
            <a:ext cx="427200" cy="204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102"/>
          <p:cNvSpPr/>
          <p:nvPr/>
        </p:nvSpPr>
        <p:spPr>
          <a:xfrm>
            <a:off x="7954756" y="2300674"/>
            <a:ext cx="427200" cy="204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32" name="Shape 4232"/>
        <p:cNvGrpSpPr/>
        <p:nvPr/>
      </p:nvGrpSpPr>
      <p:grpSpPr>
        <a:xfrm>
          <a:off x="0" y="0"/>
          <a:ext cx="0" cy="0"/>
          <a:chOff x="0" y="0"/>
          <a:chExt cx="0" cy="0"/>
        </a:xfrm>
      </p:grpSpPr>
      <p:sp>
        <p:nvSpPr>
          <p:cNvPr id="4233" name="Google Shape;4233;p103"/>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103"/>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10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36" name="Google Shape;4236;p103"/>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37" name="Google Shape;4237;p103"/>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238" name="Google Shape;4238;p103"/>
          <p:cNvPicPr preferRelativeResize="0"/>
          <p:nvPr/>
        </p:nvPicPr>
        <p:blipFill rotWithShape="1">
          <a:blip r:embed="rId4">
            <a:alphaModFix/>
          </a:blip>
          <a:srcRect b="23567" l="0" r="0" t="4094"/>
          <a:stretch/>
        </p:blipFill>
        <p:spPr>
          <a:xfrm>
            <a:off x="5903700" y="987475"/>
            <a:ext cx="2103100" cy="3439852"/>
          </a:xfrm>
          <a:prstGeom prst="rect">
            <a:avLst/>
          </a:prstGeom>
          <a:noFill/>
          <a:ln>
            <a:noFill/>
          </a:ln>
        </p:spPr>
      </p:pic>
      <p:sp>
        <p:nvSpPr>
          <p:cNvPr id="4239" name="Google Shape;4239;p103"/>
          <p:cNvSpPr/>
          <p:nvPr/>
        </p:nvSpPr>
        <p:spPr>
          <a:xfrm>
            <a:off x="7907525" y="11647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103"/>
          <p:cNvSpPr txBox="1"/>
          <p:nvPr/>
        </p:nvSpPr>
        <p:spPr>
          <a:xfrm>
            <a:off x="887700" y="1795550"/>
            <a:ext cx="3652200" cy="149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253746"/>
                </a:solidFill>
                <a:latin typeface="Inter"/>
                <a:ea typeface="Inter"/>
                <a:cs typeface="Inter"/>
                <a:sym typeface="Inter"/>
              </a:rPr>
              <a:t>If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7C868F"/>
              </a:solidFill>
              <a:latin typeface="Inter"/>
              <a:ea typeface="Inter"/>
              <a:cs typeface="Inter"/>
              <a:sym typeface="Inter"/>
            </a:endParaRPr>
          </a:p>
        </p:txBody>
      </p:sp>
      <p:sp>
        <p:nvSpPr>
          <p:cNvPr id="4241" name="Google Shape;4241;p103"/>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42" name="Google Shape;4242;p103"/>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10</a:t>
            </a:r>
            <a:endParaRPr/>
          </a:p>
        </p:txBody>
      </p:sp>
      <p:sp>
        <p:nvSpPr>
          <p:cNvPr id="4243" name="Google Shape;4243;p103"/>
          <p:cNvSpPr txBox="1"/>
          <p:nvPr/>
        </p:nvSpPr>
        <p:spPr>
          <a:xfrm>
            <a:off x="887700" y="1795550"/>
            <a:ext cx="3684300" cy="61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If information is missing an error icon will appear </a:t>
            </a:r>
            <a:endParaRPr sz="1600">
              <a:solidFill>
                <a:srgbClr val="7C868F"/>
              </a:solidFill>
              <a:latin typeface="Inter"/>
              <a:ea typeface="Inter"/>
              <a:cs typeface="Inter"/>
              <a:sym typeface="Inter"/>
            </a:endParaRPr>
          </a:p>
        </p:txBody>
      </p:sp>
      <p:sp>
        <p:nvSpPr>
          <p:cNvPr id="4244" name="Google Shape;4244;p103"/>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9</a:t>
            </a:r>
            <a:endParaRPr/>
          </a:p>
        </p:txBody>
      </p:sp>
      <p:sp>
        <p:nvSpPr>
          <p:cNvPr id="4245" name="Google Shape;4245;p103"/>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Select “Try Again”</a:t>
            </a:r>
            <a:endParaRPr sz="1200">
              <a:solidFill>
                <a:schemeClr val="accent4"/>
              </a:solidFill>
              <a:latin typeface="Inter"/>
              <a:ea typeface="Inter"/>
              <a:cs typeface="Inter"/>
              <a:sym typeface="Inter"/>
            </a:endParaRPr>
          </a:p>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“Enter Missing Data” </a:t>
            </a:r>
            <a:endParaRPr sz="1200">
              <a:solidFill>
                <a:schemeClr val="dk1"/>
              </a:solidFill>
              <a:latin typeface="Inter"/>
              <a:ea typeface="Inter"/>
              <a:cs typeface="Inter"/>
              <a:sym typeface="Inte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49" name="Shape 4249"/>
        <p:cNvGrpSpPr/>
        <p:nvPr/>
      </p:nvGrpSpPr>
      <p:grpSpPr>
        <a:xfrm>
          <a:off x="0" y="0"/>
          <a:ext cx="0" cy="0"/>
          <a:chOff x="0" y="0"/>
          <a:chExt cx="0" cy="0"/>
        </a:xfrm>
      </p:grpSpPr>
      <p:sp>
        <p:nvSpPr>
          <p:cNvPr id="4250" name="Google Shape;4250;p10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10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10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53" name="Google Shape;4253;p10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4" name="Google Shape;4254;p104"/>
          <p:cNvPicPr preferRelativeResize="0"/>
          <p:nvPr/>
        </p:nvPicPr>
        <p:blipFill rotWithShape="1">
          <a:blip r:embed="rId3">
            <a:alphaModFix/>
          </a:blip>
          <a:srcRect b="23291" l="0" r="-10" t="-2839"/>
          <a:stretch/>
        </p:blipFill>
        <p:spPr>
          <a:xfrm>
            <a:off x="5903700" y="651075"/>
            <a:ext cx="2103100" cy="3776251"/>
          </a:xfrm>
          <a:prstGeom prst="rect">
            <a:avLst/>
          </a:prstGeom>
          <a:noFill/>
          <a:ln>
            <a:noFill/>
          </a:ln>
        </p:spPr>
      </p:pic>
      <p:pic>
        <p:nvPicPr>
          <p:cNvPr id="4255" name="Google Shape;4255;p104"/>
          <p:cNvPicPr preferRelativeResize="0"/>
          <p:nvPr/>
        </p:nvPicPr>
        <p:blipFill rotWithShape="1">
          <a:blip r:embed="rId4">
            <a:alphaModFix/>
          </a:blip>
          <a:srcRect b="23567" l="0" r="0" t="4094"/>
          <a:stretch/>
        </p:blipFill>
        <p:spPr>
          <a:xfrm>
            <a:off x="5903700" y="987475"/>
            <a:ext cx="2103100" cy="3439852"/>
          </a:xfrm>
          <a:prstGeom prst="rect">
            <a:avLst/>
          </a:prstGeom>
          <a:noFill/>
          <a:ln>
            <a:noFill/>
          </a:ln>
        </p:spPr>
      </p:pic>
      <p:sp>
        <p:nvSpPr>
          <p:cNvPr id="4256" name="Google Shape;4256;p104"/>
          <p:cNvSpPr/>
          <p:nvPr/>
        </p:nvSpPr>
        <p:spPr>
          <a:xfrm rot="10800000">
            <a:off x="5091025" y="40216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104"/>
          <p:cNvSpPr txBox="1"/>
          <p:nvPr/>
        </p:nvSpPr>
        <p:spPr>
          <a:xfrm>
            <a:off x="887700" y="1795550"/>
            <a:ext cx="3652200" cy="149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253746"/>
                </a:solidFill>
                <a:latin typeface="Inter"/>
                <a:ea typeface="Inter"/>
                <a:cs typeface="Inter"/>
                <a:sym typeface="Inter"/>
              </a:rPr>
              <a:t>If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7C868F"/>
              </a:solidFill>
              <a:latin typeface="Inter"/>
              <a:ea typeface="Inter"/>
              <a:cs typeface="Inter"/>
              <a:sym typeface="Inter"/>
            </a:endParaRPr>
          </a:p>
        </p:txBody>
      </p:sp>
      <p:sp>
        <p:nvSpPr>
          <p:cNvPr id="4258" name="Google Shape;4258;p104"/>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59" name="Google Shape;4259;p104"/>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10</a:t>
            </a:r>
            <a:endParaRPr/>
          </a:p>
        </p:txBody>
      </p:sp>
      <p:sp>
        <p:nvSpPr>
          <p:cNvPr id="4260" name="Google Shape;4260;p104"/>
          <p:cNvSpPr txBox="1"/>
          <p:nvPr/>
        </p:nvSpPr>
        <p:spPr>
          <a:xfrm>
            <a:off x="887700" y="1795550"/>
            <a:ext cx="3684300" cy="61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If information is missing an error icon will appear </a:t>
            </a:r>
            <a:endParaRPr sz="1600">
              <a:solidFill>
                <a:srgbClr val="7C868F"/>
              </a:solidFill>
              <a:latin typeface="Inter"/>
              <a:ea typeface="Inter"/>
              <a:cs typeface="Inter"/>
              <a:sym typeface="Inter"/>
            </a:endParaRPr>
          </a:p>
        </p:txBody>
      </p:sp>
      <p:sp>
        <p:nvSpPr>
          <p:cNvPr id="4261" name="Google Shape;4261;p104"/>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9</a:t>
            </a:r>
            <a:endParaRPr/>
          </a:p>
        </p:txBody>
      </p:sp>
      <p:sp>
        <p:nvSpPr>
          <p:cNvPr id="4262" name="Google Shape;4262;p104"/>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Select “Try Again”</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chemeClr val="accent4"/>
              </a:buClr>
              <a:buSzPts val="1200"/>
              <a:buFont typeface="Inter"/>
              <a:buChar char="●"/>
            </a:pPr>
            <a:r>
              <a:rPr lang="en" sz="1200">
                <a:solidFill>
                  <a:schemeClr val="accent4"/>
                </a:solidFill>
                <a:latin typeface="Inter"/>
                <a:ea typeface="Inter"/>
                <a:cs typeface="Inter"/>
                <a:sym typeface="Inter"/>
              </a:rPr>
              <a:t>Select “Enter Missing Data” </a:t>
            </a:r>
            <a:endParaRPr sz="1200">
              <a:solidFill>
                <a:schemeClr val="accent4"/>
              </a:solidFill>
              <a:latin typeface="Inter"/>
              <a:ea typeface="Inter"/>
              <a:cs typeface="Inter"/>
              <a:sym typeface="Inte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66" name="Shape 4266"/>
        <p:cNvGrpSpPr/>
        <p:nvPr/>
      </p:nvGrpSpPr>
      <p:grpSpPr>
        <a:xfrm>
          <a:off x="0" y="0"/>
          <a:ext cx="0" cy="0"/>
          <a:chOff x="0" y="0"/>
          <a:chExt cx="0" cy="0"/>
        </a:xfrm>
      </p:grpSpPr>
      <p:sp>
        <p:nvSpPr>
          <p:cNvPr id="4267" name="Google Shape;4267;p10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10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10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EOB Smart Scan feature </a:t>
            </a:r>
            <a:endParaRPr>
              <a:latin typeface="Inter Medium"/>
              <a:ea typeface="Inter Medium"/>
              <a:cs typeface="Inter Medium"/>
              <a:sym typeface="Inter Medium"/>
            </a:endParaRPr>
          </a:p>
        </p:txBody>
      </p:sp>
      <p:sp>
        <p:nvSpPr>
          <p:cNvPr id="4270" name="Google Shape;4270;p10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71" name="Google Shape;4271;p105"/>
          <p:cNvPicPr preferRelativeResize="0"/>
          <p:nvPr/>
        </p:nvPicPr>
        <p:blipFill rotWithShape="1">
          <a:blip r:embed="rId3">
            <a:alphaModFix/>
          </a:blip>
          <a:srcRect b="21703" l="0" r="0" t="0"/>
          <a:stretch/>
        </p:blipFill>
        <p:spPr>
          <a:xfrm>
            <a:off x="5903700" y="738350"/>
            <a:ext cx="2103100" cy="3721523"/>
          </a:xfrm>
          <a:prstGeom prst="rect">
            <a:avLst/>
          </a:prstGeom>
          <a:noFill/>
          <a:ln>
            <a:noFill/>
          </a:ln>
        </p:spPr>
      </p:pic>
      <p:sp>
        <p:nvSpPr>
          <p:cNvPr id="4272" name="Google Shape;4272;p105"/>
          <p:cNvSpPr/>
          <p:nvPr/>
        </p:nvSpPr>
        <p:spPr>
          <a:xfrm rot="10800000">
            <a:off x="5265600" y="15451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105"/>
          <p:cNvSpPr txBox="1"/>
          <p:nvPr/>
        </p:nvSpPr>
        <p:spPr>
          <a:xfrm>
            <a:off x="887700" y="1795550"/>
            <a:ext cx="3652200" cy="149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253746"/>
                </a:solidFill>
                <a:latin typeface="Inter"/>
                <a:ea typeface="Inter"/>
                <a:cs typeface="Inter"/>
                <a:sym typeface="Inter"/>
              </a:rPr>
              <a:t>Select the account to pay from </a:t>
            </a:r>
            <a:r>
              <a:rPr lang="en" sz="1600">
                <a:solidFill>
                  <a:srgbClr val="253746"/>
                </a:solidFill>
                <a:latin typeface="Inter"/>
                <a:ea typeface="Inter"/>
                <a:cs typeface="Inter"/>
                <a:sym typeface="Inter"/>
              </a:rPr>
              <a:t> and complete remaining fields</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11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253746"/>
              </a:solidFill>
              <a:latin typeface="Inter"/>
              <a:ea typeface="Inter"/>
              <a:cs typeface="Inter"/>
              <a:sym typeface="Inter"/>
            </a:endParaRPr>
          </a:p>
          <a:p>
            <a:pPr indent="0" lvl="0" marL="0" rtl="0" algn="l">
              <a:lnSpc>
                <a:spcPct val="95000"/>
              </a:lnSpc>
              <a:spcBef>
                <a:spcPts val="1200"/>
              </a:spcBef>
              <a:spcAft>
                <a:spcPts val="0"/>
              </a:spcAft>
              <a:buNone/>
            </a:pPr>
            <a:r>
              <a:t/>
            </a:r>
            <a:endParaRPr sz="1600">
              <a:solidFill>
                <a:srgbClr val="7C868F"/>
              </a:solidFill>
              <a:latin typeface="Inter"/>
              <a:ea typeface="Inter"/>
              <a:cs typeface="Inter"/>
              <a:sym typeface="Inter"/>
            </a:endParaRPr>
          </a:p>
        </p:txBody>
      </p:sp>
      <p:sp>
        <p:nvSpPr>
          <p:cNvPr id="4274" name="Google Shape;4274;p105"/>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5" name="Google Shape;4275;p105"/>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10</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9" name="Shape 4279"/>
        <p:cNvGrpSpPr/>
        <p:nvPr/>
      </p:nvGrpSpPr>
      <p:grpSpPr>
        <a:xfrm>
          <a:off x="0" y="0"/>
          <a:ext cx="0" cy="0"/>
          <a:chOff x="0" y="0"/>
          <a:chExt cx="0" cy="0"/>
        </a:xfrm>
      </p:grpSpPr>
      <p:sp>
        <p:nvSpPr>
          <p:cNvPr id="4280" name="Google Shape;4280;p106"/>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281" name="Google Shape;4281;p106"/>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282" name="Google Shape;4282;p106"/>
          <p:cNvSpPr txBox="1"/>
          <p:nvPr>
            <p:ph type="ctrTitle"/>
          </p:nvPr>
        </p:nvSpPr>
        <p:spPr>
          <a:xfrm>
            <a:off x="311700" y="1567325"/>
            <a:ext cx="45669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How to use the mobile app eligible expense scanner</a:t>
            </a:r>
            <a:endParaRPr sz="4000"/>
          </a:p>
        </p:txBody>
      </p:sp>
      <p:sp>
        <p:nvSpPr>
          <p:cNvPr id="4283" name="Google Shape;4283;p106"/>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84" name="Google Shape;4284;p106"/>
          <p:cNvPicPr preferRelativeResize="0"/>
          <p:nvPr/>
        </p:nvPicPr>
        <p:blipFill rotWithShape="1">
          <a:blip r:embed="rId3">
            <a:alphaModFix/>
          </a:blip>
          <a:srcRect b="0" l="38869" r="14724" t="0"/>
          <a:stretch/>
        </p:blipFill>
        <p:spPr>
          <a:xfrm>
            <a:off x="5533900" y="-44325"/>
            <a:ext cx="3610100" cy="518782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88" name="Shape 4288"/>
        <p:cNvGrpSpPr/>
        <p:nvPr/>
      </p:nvGrpSpPr>
      <p:grpSpPr>
        <a:xfrm>
          <a:off x="0" y="0"/>
          <a:ext cx="0" cy="0"/>
          <a:chOff x="0" y="0"/>
          <a:chExt cx="0" cy="0"/>
        </a:xfrm>
      </p:grpSpPr>
      <p:sp>
        <p:nvSpPr>
          <p:cNvPr id="4289" name="Google Shape;4289;p10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10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10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eligible expense scanner </a:t>
            </a:r>
            <a:endParaRPr>
              <a:latin typeface="Inter Medium"/>
              <a:ea typeface="Inter Medium"/>
              <a:cs typeface="Inter Medium"/>
              <a:sym typeface="Inter Medium"/>
            </a:endParaRPr>
          </a:p>
        </p:txBody>
      </p:sp>
      <p:sp>
        <p:nvSpPr>
          <p:cNvPr id="4292" name="Google Shape;4292;p10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107"/>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4294" name="Google Shape;4294;p10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5" name="Google Shape;4295;p107"/>
          <p:cNvPicPr preferRelativeResize="0"/>
          <p:nvPr/>
        </p:nvPicPr>
        <p:blipFill rotWithShape="1">
          <a:blip r:embed="rId3">
            <a:alphaModFix/>
          </a:blip>
          <a:srcRect b="37886" l="0" r="0" t="4155"/>
          <a:stretch/>
        </p:blipFill>
        <p:spPr>
          <a:xfrm>
            <a:off x="5803700" y="789687"/>
            <a:ext cx="2303100" cy="3564124"/>
          </a:xfrm>
          <a:prstGeom prst="rect">
            <a:avLst/>
          </a:prstGeom>
          <a:noFill/>
          <a:ln>
            <a:noFill/>
          </a:ln>
        </p:spPr>
      </p:pic>
      <p:sp>
        <p:nvSpPr>
          <p:cNvPr id="4296" name="Google Shape;4296;p107"/>
          <p:cNvSpPr/>
          <p:nvPr/>
        </p:nvSpPr>
        <p:spPr>
          <a:xfrm>
            <a:off x="7571150" y="32521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107"/>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“Scan Item for Eligibility” </a:t>
            </a:r>
            <a:endParaRPr sz="1600">
              <a:solidFill>
                <a:schemeClr val="dk1"/>
              </a:solidFill>
              <a:latin typeface="Inter"/>
              <a:ea typeface="Inter"/>
              <a:cs typeface="Inter"/>
              <a:sym typeface="Inter"/>
            </a:endParaRPr>
          </a:p>
        </p:txBody>
      </p:sp>
      <p:sp>
        <p:nvSpPr>
          <p:cNvPr id="4298" name="Google Shape;4298;p107"/>
          <p:cNvSpPr/>
          <p:nvPr/>
        </p:nvSpPr>
        <p:spPr>
          <a:xfrm>
            <a:off x="457750" y="1806950"/>
            <a:ext cx="375000" cy="3750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02" name="Shape 4302"/>
        <p:cNvGrpSpPr/>
        <p:nvPr/>
      </p:nvGrpSpPr>
      <p:grpSpPr>
        <a:xfrm>
          <a:off x="0" y="0"/>
          <a:ext cx="0" cy="0"/>
          <a:chOff x="0" y="0"/>
          <a:chExt cx="0" cy="0"/>
        </a:xfrm>
      </p:grpSpPr>
      <p:sp>
        <p:nvSpPr>
          <p:cNvPr id="4303" name="Google Shape;4303;p10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10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10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eligible expense scanner </a:t>
            </a:r>
            <a:endParaRPr/>
          </a:p>
        </p:txBody>
      </p:sp>
      <p:sp>
        <p:nvSpPr>
          <p:cNvPr id="4306" name="Google Shape;4306;p10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07" name="Google Shape;4307;p108"/>
          <p:cNvPicPr preferRelativeResize="0"/>
          <p:nvPr/>
        </p:nvPicPr>
        <p:blipFill rotWithShape="1">
          <a:blip r:embed="rId3">
            <a:alphaModFix/>
          </a:blip>
          <a:srcRect b="25611" l="0" r="0" t="0"/>
          <a:stretch/>
        </p:blipFill>
        <p:spPr>
          <a:xfrm>
            <a:off x="5863825" y="735775"/>
            <a:ext cx="2182851" cy="3669852"/>
          </a:xfrm>
          <a:prstGeom prst="rect">
            <a:avLst/>
          </a:prstGeom>
          <a:noFill/>
          <a:ln>
            <a:noFill/>
          </a:ln>
        </p:spPr>
      </p:pic>
      <p:sp>
        <p:nvSpPr>
          <p:cNvPr id="4308" name="Google Shape;4308;p108"/>
          <p:cNvSpPr/>
          <p:nvPr/>
        </p:nvSpPr>
        <p:spPr>
          <a:xfrm rot="10800000">
            <a:off x="4980699" y="355245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108"/>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4310" name="Google Shape;4310;p108"/>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Read terms and conditions</a:t>
            </a:r>
            <a:endParaRPr sz="1600">
              <a:solidFill>
                <a:schemeClr val="dk1"/>
              </a:solidFill>
              <a:latin typeface="Inter"/>
              <a:ea typeface="Inter"/>
              <a:cs typeface="Inter"/>
              <a:sym typeface="Inter"/>
            </a:endParaRPr>
          </a:p>
        </p:txBody>
      </p:sp>
      <p:sp>
        <p:nvSpPr>
          <p:cNvPr id="4311" name="Google Shape;4311;p108"/>
          <p:cNvSpPr/>
          <p:nvPr/>
        </p:nvSpPr>
        <p:spPr>
          <a:xfrm>
            <a:off x="457750" y="1806950"/>
            <a:ext cx="375000" cy="3750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2</a:t>
            </a:r>
            <a:endParaRPr/>
          </a:p>
        </p:txBody>
      </p:sp>
      <p:sp>
        <p:nvSpPr>
          <p:cNvPr id="4312" name="Google Shape;4312;p108"/>
          <p:cNvSpPr txBox="1"/>
          <p:nvPr/>
        </p:nvSpPr>
        <p:spPr>
          <a:xfrm>
            <a:off x="1229850" y="2408450"/>
            <a:ext cx="3000000" cy="11022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Select the box indicating you’ve read, understand and agree to them</a:t>
            </a:r>
            <a:endParaRPr sz="1200">
              <a:solidFill>
                <a:srgbClr val="253746"/>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76" name="Shape 3476"/>
        <p:cNvGrpSpPr/>
        <p:nvPr/>
      </p:nvGrpSpPr>
      <p:grpSpPr>
        <a:xfrm>
          <a:off x="0" y="0"/>
          <a:ext cx="0" cy="0"/>
          <a:chOff x="0" y="0"/>
          <a:chExt cx="0" cy="0"/>
        </a:xfrm>
      </p:grpSpPr>
      <p:sp>
        <p:nvSpPr>
          <p:cNvPr id="3477" name="Google Shape;3477;p5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78" name="Google Shape;3478;p55"/>
          <p:cNvPicPr preferRelativeResize="0"/>
          <p:nvPr/>
        </p:nvPicPr>
        <p:blipFill rotWithShape="1">
          <a:blip r:embed="rId3">
            <a:alphaModFix/>
          </a:blip>
          <a:srcRect b="12442" l="24975" r="25480" t="12284"/>
          <a:stretch/>
        </p:blipFill>
        <p:spPr>
          <a:xfrm>
            <a:off x="1829425" y="935200"/>
            <a:ext cx="5485174" cy="4208299"/>
          </a:xfrm>
          <a:prstGeom prst="rect">
            <a:avLst/>
          </a:prstGeom>
          <a:noFill/>
          <a:ln>
            <a:noFill/>
          </a:ln>
          <a:effectLst>
            <a:outerShdw blurRad="57150" rotWithShape="0" algn="bl" dir="5400000" dist="19050">
              <a:srgbClr val="000000">
                <a:alpha val="50000"/>
              </a:srgbClr>
            </a:outerShdw>
          </a:effectLst>
        </p:spPr>
      </p:pic>
      <p:sp>
        <p:nvSpPr>
          <p:cNvPr id="3479" name="Google Shape;3479;p55"/>
          <p:cNvSpPr/>
          <p:nvPr/>
        </p:nvSpPr>
        <p:spPr>
          <a:xfrm rot="10800000">
            <a:off x="1093213" y="38791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16" name="Shape 4316"/>
        <p:cNvGrpSpPr/>
        <p:nvPr/>
      </p:nvGrpSpPr>
      <p:grpSpPr>
        <a:xfrm>
          <a:off x="0" y="0"/>
          <a:ext cx="0" cy="0"/>
          <a:chOff x="0" y="0"/>
          <a:chExt cx="0" cy="0"/>
        </a:xfrm>
      </p:grpSpPr>
      <p:sp>
        <p:nvSpPr>
          <p:cNvPr id="4317" name="Google Shape;4317;p10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10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10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eligible expense scanner </a:t>
            </a:r>
            <a:endParaRPr/>
          </a:p>
        </p:txBody>
      </p:sp>
      <p:sp>
        <p:nvSpPr>
          <p:cNvPr id="4320" name="Google Shape;4320;p10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1" name="Google Shape;4321;p109"/>
          <p:cNvPicPr preferRelativeResize="0"/>
          <p:nvPr/>
        </p:nvPicPr>
        <p:blipFill rotWithShape="1">
          <a:blip r:embed="rId3">
            <a:alphaModFix/>
          </a:blip>
          <a:srcRect b="21270" l="2607" r="2578" t="1521"/>
          <a:stretch/>
        </p:blipFill>
        <p:spPr>
          <a:xfrm>
            <a:off x="5903100" y="634325"/>
            <a:ext cx="2105125" cy="3874852"/>
          </a:xfrm>
          <a:prstGeom prst="rect">
            <a:avLst/>
          </a:prstGeom>
          <a:noFill/>
          <a:ln>
            <a:noFill/>
          </a:ln>
        </p:spPr>
      </p:pic>
      <p:sp>
        <p:nvSpPr>
          <p:cNvPr id="4322" name="Google Shape;4322;p109"/>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4323" name="Google Shape;4323;p109"/>
          <p:cNvSpPr txBox="1"/>
          <p:nvPr/>
        </p:nvSpPr>
        <p:spPr>
          <a:xfrm>
            <a:off x="887700" y="1795550"/>
            <a:ext cx="3684300" cy="6129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 sz="1600">
                <a:solidFill>
                  <a:schemeClr val="dk1"/>
                </a:solidFill>
                <a:latin typeface="Inter"/>
                <a:ea typeface="Inter"/>
                <a:cs typeface="Inter"/>
                <a:sym typeface="Inter"/>
              </a:rPr>
              <a:t>Scan barcode </a:t>
            </a:r>
            <a:endParaRPr sz="1600">
              <a:solidFill>
                <a:schemeClr val="dk1"/>
              </a:solidFill>
              <a:latin typeface="Inter"/>
              <a:ea typeface="Inter"/>
              <a:cs typeface="Inter"/>
              <a:sym typeface="Inter"/>
            </a:endParaRPr>
          </a:p>
        </p:txBody>
      </p:sp>
      <p:sp>
        <p:nvSpPr>
          <p:cNvPr id="4324" name="Google Shape;4324;p109"/>
          <p:cNvSpPr/>
          <p:nvPr/>
        </p:nvSpPr>
        <p:spPr>
          <a:xfrm>
            <a:off x="457750" y="1806950"/>
            <a:ext cx="375000" cy="3750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28" name="Shape 4328"/>
        <p:cNvGrpSpPr/>
        <p:nvPr/>
      </p:nvGrpSpPr>
      <p:grpSpPr>
        <a:xfrm>
          <a:off x="0" y="0"/>
          <a:ext cx="0" cy="0"/>
          <a:chOff x="0" y="0"/>
          <a:chExt cx="0" cy="0"/>
        </a:xfrm>
      </p:grpSpPr>
      <p:sp>
        <p:nvSpPr>
          <p:cNvPr id="4329" name="Google Shape;4329;p11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11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11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use the eligible expense scanner</a:t>
            </a:r>
            <a:endParaRPr>
              <a:latin typeface="Inter Medium"/>
              <a:ea typeface="Inter Medium"/>
              <a:cs typeface="Inter Medium"/>
              <a:sym typeface="Inter Medium"/>
            </a:endParaRPr>
          </a:p>
        </p:txBody>
      </p:sp>
      <p:sp>
        <p:nvSpPr>
          <p:cNvPr id="4332" name="Google Shape;4332;p11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33" name="Google Shape;4333;p110"/>
          <p:cNvPicPr preferRelativeResize="0"/>
          <p:nvPr/>
        </p:nvPicPr>
        <p:blipFill rotWithShape="1">
          <a:blip r:embed="rId3">
            <a:alphaModFix/>
          </a:blip>
          <a:srcRect b="0" l="0" r="0" t="3929"/>
          <a:stretch/>
        </p:blipFill>
        <p:spPr>
          <a:xfrm>
            <a:off x="9257700" y="2767075"/>
            <a:ext cx="1288525" cy="2196950"/>
          </a:xfrm>
          <a:prstGeom prst="rect">
            <a:avLst/>
          </a:prstGeom>
          <a:noFill/>
          <a:ln>
            <a:noFill/>
          </a:ln>
        </p:spPr>
      </p:pic>
      <p:pic>
        <p:nvPicPr>
          <p:cNvPr id="4334" name="Google Shape;4334;p110"/>
          <p:cNvPicPr preferRelativeResize="0"/>
          <p:nvPr/>
        </p:nvPicPr>
        <p:blipFill rotWithShape="1">
          <a:blip r:embed="rId4">
            <a:alphaModFix/>
          </a:blip>
          <a:srcRect b="20790" l="0" r="0" t="2715"/>
          <a:stretch/>
        </p:blipFill>
        <p:spPr>
          <a:xfrm>
            <a:off x="5903700" y="736950"/>
            <a:ext cx="2103100" cy="3635876"/>
          </a:xfrm>
          <a:prstGeom prst="rect">
            <a:avLst/>
          </a:prstGeom>
          <a:noFill/>
          <a:ln>
            <a:noFill/>
          </a:ln>
        </p:spPr>
      </p:pic>
      <p:pic>
        <p:nvPicPr>
          <p:cNvPr id="4335" name="Google Shape;4335;p110"/>
          <p:cNvPicPr preferRelativeResize="0"/>
          <p:nvPr/>
        </p:nvPicPr>
        <p:blipFill rotWithShape="1">
          <a:blip r:embed="rId5">
            <a:alphaModFix/>
          </a:blip>
          <a:srcRect b="15211" l="0" r="0" t="0"/>
          <a:stretch/>
        </p:blipFill>
        <p:spPr>
          <a:xfrm>
            <a:off x="9257700" y="320925"/>
            <a:ext cx="1174600" cy="2250824"/>
          </a:xfrm>
          <a:prstGeom prst="rect">
            <a:avLst/>
          </a:prstGeom>
          <a:noFill/>
          <a:ln>
            <a:noFill/>
          </a:ln>
        </p:spPr>
      </p:pic>
      <p:sp>
        <p:nvSpPr>
          <p:cNvPr id="4336" name="Google Shape;4336;p110"/>
          <p:cNvSpPr/>
          <p:nvPr/>
        </p:nvSpPr>
        <p:spPr>
          <a:xfrm rot="10800000">
            <a:off x="5626875" y="16036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110"/>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4338" name="Google Shape;4338;p110"/>
          <p:cNvSpPr txBox="1"/>
          <p:nvPr/>
        </p:nvSpPr>
        <p:spPr>
          <a:xfrm>
            <a:off x="887700" y="1795550"/>
            <a:ext cx="3684300" cy="61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View message to verify eligibility </a:t>
            </a:r>
            <a:endParaRPr sz="1600">
              <a:solidFill>
                <a:schemeClr val="dk1"/>
              </a:solidFill>
              <a:latin typeface="Inter"/>
              <a:ea typeface="Inter"/>
              <a:cs typeface="Inter"/>
              <a:sym typeface="Inter"/>
            </a:endParaRPr>
          </a:p>
        </p:txBody>
      </p:sp>
      <p:sp>
        <p:nvSpPr>
          <p:cNvPr id="4339" name="Google Shape;4339;p110"/>
          <p:cNvSpPr/>
          <p:nvPr/>
        </p:nvSpPr>
        <p:spPr>
          <a:xfrm>
            <a:off x="457750" y="1806950"/>
            <a:ext cx="375000" cy="3750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4</a:t>
            </a:r>
            <a:endParaRPr/>
          </a:p>
        </p:txBody>
      </p:sp>
      <p:sp>
        <p:nvSpPr>
          <p:cNvPr id="4340" name="Google Shape;4340;p110"/>
          <p:cNvSpPr txBox="1"/>
          <p:nvPr/>
        </p:nvSpPr>
        <p:spPr>
          <a:xfrm>
            <a:off x="1229850" y="2408450"/>
            <a:ext cx="3000000" cy="14100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Eligible Item</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Item not found, not eligible </a:t>
            </a:r>
            <a:endParaRPr sz="1200">
              <a:solidFill>
                <a:srgbClr val="253746"/>
              </a:solidFill>
              <a:latin typeface="Inter"/>
              <a:ea typeface="Inter"/>
              <a:cs typeface="Inter"/>
              <a:sym typeface="Inter"/>
            </a:endParaRPr>
          </a:p>
          <a:p>
            <a:pPr indent="-185928" lvl="0" marL="219456" rtl="0" algn="l">
              <a:lnSpc>
                <a:spcPct val="115000"/>
              </a:lnSpc>
              <a:spcBef>
                <a:spcPts val="2400"/>
              </a:spcBef>
              <a:spcAft>
                <a:spcPts val="0"/>
              </a:spcAft>
              <a:buClr>
                <a:srgbClr val="253746"/>
              </a:buClr>
              <a:buSzPts val="1200"/>
              <a:buFont typeface="Inter"/>
              <a:buChar char="●"/>
            </a:pPr>
            <a:r>
              <a:rPr lang="en" sz="1200">
                <a:solidFill>
                  <a:srgbClr val="253746"/>
                </a:solidFill>
                <a:latin typeface="Inter"/>
                <a:ea typeface="Inter"/>
                <a:cs typeface="Inter"/>
                <a:sym typeface="Inter"/>
              </a:rPr>
              <a:t>Item found, not eligible </a:t>
            </a:r>
            <a:endParaRPr sz="1200">
              <a:solidFill>
                <a:srgbClr val="253746"/>
              </a:solidFill>
              <a:latin typeface="Inter"/>
              <a:ea typeface="Inter"/>
              <a:cs typeface="Inter"/>
              <a:sym typeface="Inte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4" name="Shape 4344"/>
        <p:cNvGrpSpPr/>
        <p:nvPr/>
      </p:nvGrpSpPr>
      <p:grpSpPr>
        <a:xfrm>
          <a:off x="0" y="0"/>
          <a:ext cx="0" cy="0"/>
          <a:chOff x="0" y="0"/>
          <a:chExt cx="0" cy="0"/>
        </a:xfrm>
      </p:grpSpPr>
      <p:pic>
        <p:nvPicPr>
          <p:cNvPr id="4345" name="Google Shape;4345;p111"/>
          <p:cNvPicPr preferRelativeResize="0"/>
          <p:nvPr/>
        </p:nvPicPr>
        <p:blipFill rotWithShape="1">
          <a:blip r:embed="rId3">
            <a:alphaModFix/>
          </a:blip>
          <a:srcRect b="0" l="35322" r="11410" t="0"/>
          <a:stretch/>
        </p:blipFill>
        <p:spPr>
          <a:xfrm>
            <a:off x="5033275" y="0"/>
            <a:ext cx="4110725" cy="5143501"/>
          </a:xfrm>
          <a:prstGeom prst="rect">
            <a:avLst/>
          </a:prstGeom>
          <a:noFill/>
          <a:ln>
            <a:noFill/>
          </a:ln>
        </p:spPr>
      </p:pic>
      <p:sp>
        <p:nvSpPr>
          <p:cNvPr id="4346" name="Google Shape;4346;p111"/>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347" name="Google Shape;4347;p111"/>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348" name="Google Shape;4348;p111"/>
          <p:cNvSpPr txBox="1"/>
          <p:nvPr>
            <p:ph type="ctrTitle"/>
          </p:nvPr>
        </p:nvSpPr>
        <p:spPr>
          <a:xfrm>
            <a:off x="311700" y="1148875"/>
            <a:ext cx="4260300" cy="2855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set up recurring dependent care reimbursement</a:t>
            </a:r>
            <a:endParaRPr sz="4000"/>
          </a:p>
        </p:txBody>
      </p:sp>
      <p:sp>
        <p:nvSpPr>
          <p:cNvPr id="4349" name="Google Shape;4349;p111"/>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53" name="Shape 4353"/>
        <p:cNvGrpSpPr/>
        <p:nvPr/>
      </p:nvGrpSpPr>
      <p:grpSpPr>
        <a:xfrm>
          <a:off x="0" y="0"/>
          <a:ext cx="0" cy="0"/>
          <a:chOff x="0" y="0"/>
          <a:chExt cx="0" cy="0"/>
        </a:xfrm>
      </p:grpSpPr>
      <p:sp>
        <p:nvSpPr>
          <p:cNvPr id="4354" name="Google Shape;4354;p11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4355" name="Google Shape;4355;p112"/>
          <p:cNvSpPr/>
          <p:nvPr/>
        </p:nvSpPr>
        <p:spPr>
          <a:xfrm>
            <a:off x="4475675" y="-25"/>
            <a:ext cx="4668300" cy="121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112"/>
          <p:cNvSpPr/>
          <p:nvPr/>
        </p:nvSpPr>
        <p:spPr>
          <a:xfrm>
            <a:off x="0" y="1215875"/>
            <a:ext cx="4798500" cy="39276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57" name="Google Shape;4357;p112"/>
          <p:cNvPicPr preferRelativeResize="0"/>
          <p:nvPr/>
        </p:nvPicPr>
        <p:blipFill rotWithShape="1">
          <a:blip r:embed="rId3">
            <a:alphaModFix/>
          </a:blip>
          <a:srcRect b="0" l="0" r="0" t="9518"/>
          <a:stretch/>
        </p:blipFill>
        <p:spPr>
          <a:xfrm>
            <a:off x="2020738" y="1572675"/>
            <a:ext cx="5102535" cy="3214000"/>
          </a:xfrm>
          <a:prstGeom prst="rect">
            <a:avLst/>
          </a:prstGeom>
          <a:noFill/>
          <a:ln>
            <a:noFill/>
          </a:ln>
          <a:effectLst>
            <a:outerShdw blurRad="57150" rotWithShape="0" algn="bl" dir="5400000" dist="19050">
              <a:srgbClr val="000000">
                <a:alpha val="50000"/>
              </a:srgbClr>
            </a:outerShdw>
          </a:effectLst>
        </p:spPr>
      </p:pic>
      <p:sp>
        <p:nvSpPr>
          <p:cNvPr id="4358" name="Google Shape;4358;p112"/>
          <p:cNvSpPr/>
          <p:nvPr/>
        </p:nvSpPr>
        <p:spPr>
          <a:xfrm rot="-1220">
            <a:off x="3764623" y="3593602"/>
            <a:ext cx="845400" cy="4044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62" name="Shape 4362"/>
        <p:cNvGrpSpPr/>
        <p:nvPr/>
      </p:nvGrpSpPr>
      <p:grpSpPr>
        <a:xfrm>
          <a:off x="0" y="0"/>
          <a:ext cx="0" cy="0"/>
          <a:chOff x="0" y="0"/>
          <a:chExt cx="0" cy="0"/>
        </a:xfrm>
      </p:grpSpPr>
      <p:sp>
        <p:nvSpPr>
          <p:cNvPr id="4363" name="Google Shape;4363;p113"/>
          <p:cNvSpPr/>
          <p:nvPr/>
        </p:nvSpPr>
        <p:spPr>
          <a:xfrm>
            <a:off x="4883800" y="180300"/>
            <a:ext cx="4174500" cy="47838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11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4365" name="Google Shape;4365;p113"/>
          <p:cNvSpPr txBox="1"/>
          <p:nvPr/>
        </p:nvSpPr>
        <p:spPr>
          <a:xfrm>
            <a:off x="891300" y="2032800"/>
            <a:ext cx="3000000" cy="1143600"/>
          </a:xfrm>
          <a:prstGeom prst="rect">
            <a:avLst/>
          </a:prstGeom>
          <a:noFill/>
          <a:ln>
            <a:noFill/>
          </a:ln>
        </p:spPr>
        <p:txBody>
          <a:bodyPr anchorCtr="0" anchor="t" bIns="91425" lIns="91425" spcFirstLastPara="1" rIns="91425" wrap="square" tIns="91425">
            <a:spAutoFit/>
          </a:bodyPr>
          <a:lstStyle/>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Mail</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Fax</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Email</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Online Account </a:t>
            </a:r>
            <a:endParaRPr>
              <a:solidFill>
                <a:schemeClr val="dk1"/>
              </a:solidFill>
              <a:latin typeface="Inter"/>
              <a:ea typeface="Inter"/>
              <a:cs typeface="Inter"/>
              <a:sym typeface="Inter"/>
            </a:endParaRPr>
          </a:p>
        </p:txBody>
      </p:sp>
      <p:grpSp>
        <p:nvGrpSpPr>
          <p:cNvPr id="4366" name="Google Shape;4366;p113"/>
          <p:cNvGrpSpPr/>
          <p:nvPr/>
        </p:nvGrpSpPr>
        <p:grpSpPr>
          <a:xfrm>
            <a:off x="4966367" y="269773"/>
            <a:ext cx="4005160" cy="4603947"/>
            <a:chOff x="4498950" y="28625"/>
            <a:chExt cx="4458600" cy="5143500"/>
          </a:xfrm>
        </p:grpSpPr>
        <p:sp>
          <p:nvSpPr>
            <p:cNvPr id="4367" name="Google Shape;4367;p113"/>
            <p:cNvSpPr/>
            <p:nvPr/>
          </p:nvSpPr>
          <p:spPr>
            <a:xfrm>
              <a:off x="4498950" y="28625"/>
              <a:ext cx="4458600" cy="51435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8" name="Google Shape;4368;p113"/>
            <p:cNvPicPr preferRelativeResize="0"/>
            <p:nvPr/>
          </p:nvPicPr>
          <p:blipFill rotWithShape="1">
            <a:blip r:embed="rId3">
              <a:alphaModFix/>
            </a:blip>
            <a:srcRect b="0" l="2525" r="2534" t="0"/>
            <a:stretch/>
          </p:blipFill>
          <p:spPr>
            <a:xfrm>
              <a:off x="4534625" y="28625"/>
              <a:ext cx="4398149" cy="4297348"/>
            </a:xfrm>
            <a:prstGeom prst="rect">
              <a:avLst/>
            </a:prstGeom>
            <a:noFill/>
            <a:ln>
              <a:noFill/>
            </a:ln>
          </p:spPr>
        </p:pic>
        <p:pic>
          <p:nvPicPr>
            <p:cNvPr id="4369" name="Google Shape;4369;p113"/>
            <p:cNvPicPr preferRelativeResize="0"/>
            <p:nvPr/>
          </p:nvPicPr>
          <p:blipFill>
            <a:blip r:embed="rId4">
              <a:alphaModFix/>
            </a:blip>
            <a:stretch>
              <a:fillRect/>
            </a:stretch>
          </p:blipFill>
          <p:spPr>
            <a:xfrm>
              <a:off x="4534625" y="4311004"/>
              <a:ext cx="4398149" cy="790700"/>
            </a:xfrm>
            <a:prstGeom prst="rect">
              <a:avLst/>
            </a:prstGeom>
            <a:noFill/>
            <a:ln>
              <a:noFill/>
            </a:ln>
          </p:spPr>
        </p:pic>
      </p:grpSp>
      <p:sp>
        <p:nvSpPr>
          <p:cNvPr id="4370" name="Google Shape;4370;p113"/>
          <p:cNvSpPr txBox="1"/>
          <p:nvPr/>
        </p:nvSpPr>
        <p:spPr>
          <a:xfrm>
            <a:off x="690150" y="308252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a:solidFill>
                <a:schemeClr val="dk1"/>
              </a:solidFill>
              <a:latin typeface="Inter"/>
              <a:ea typeface="Inter"/>
              <a:cs typeface="Inter"/>
              <a:sym typeface="Inter"/>
            </a:endParaRPr>
          </a:p>
        </p:txBody>
      </p:sp>
      <p:sp>
        <p:nvSpPr>
          <p:cNvPr id="4371" name="Google Shape;4371;p113"/>
          <p:cNvSpPr txBox="1"/>
          <p:nvPr/>
        </p:nvSpPr>
        <p:spPr>
          <a:xfrm>
            <a:off x="582900" y="1338350"/>
            <a:ext cx="3684300" cy="612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Submit one form per year for automatic reimbursement</a:t>
            </a:r>
            <a:endParaRPr sz="1600">
              <a:solidFill>
                <a:schemeClr val="dk1"/>
              </a:solidFill>
              <a:latin typeface="Inter"/>
              <a:ea typeface="Inter"/>
              <a:cs typeface="Inter"/>
              <a:sym typeface="Inte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5" name="Shape 4375"/>
        <p:cNvGrpSpPr/>
        <p:nvPr/>
      </p:nvGrpSpPr>
      <p:grpSpPr>
        <a:xfrm>
          <a:off x="0" y="0"/>
          <a:ext cx="0" cy="0"/>
          <a:chOff x="0" y="0"/>
          <a:chExt cx="0" cy="0"/>
        </a:xfrm>
      </p:grpSpPr>
      <p:pic>
        <p:nvPicPr>
          <p:cNvPr id="4376" name="Google Shape;4376;p114"/>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4377" name="Google Shape;4377;p114"/>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378" name="Google Shape;4378;p114"/>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4379" name="Google Shape;4379;p114"/>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4380" name="Google Shape;4380;p114"/>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4381" name="Google Shape;4381;p114"/>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4382" name="Google Shape;4382;p114"/>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383" name="Google Shape;4383;p114"/>
          <p:cNvGrpSpPr/>
          <p:nvPr/>
        </p:nvGrpSpPr>
        <p:grpSpPr>
          <a:xfrm>
            <a:off x="1455395" y="2012350"/>
            <a:ext cx="955997" cy="733335"/>
            <a:chOff x="1198350" y="1044000"/>
            <a:chExt cx="116850" cy="95100"/>
          </a:xfrm>
        </p:grpSpPr>
        <p:sp>
          <p:nvSpPr>
            <p:cNvPr id="4384" name="Google Shape;4384;p114"/>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114"/>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114"/>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114"/>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114"/>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114"/>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114"/>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114"/>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114"/>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93" name="Google Shape;4393;p114"/>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394" name="Google Shape;4394;p114"/>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395" name="Google Shape;4395;p114"/>
          <p:cNvGrpSpPr/>
          <p:nvPr/>
        </p:nvGrpSpPr>
        <p:grpSpPr>
          <a:xfrm>
            <a:off x="6911725" y="2038280"/>
            <a:ext cx="632930" cy="681331"/>
            <a:chOff x="259050" y="664600"/>
            <a:chExt cx="91725" cy="101375"/>
          </a:xfrm>
        </p:grpSpPr>
        <p:sp>
          <p:nvSpPr>
            <p:cNvPr id="4396" name="Google Shape;4396;p114"/>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114"/>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114"/>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114"/>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114"/>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114"/>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114"/>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03" name="Google Shape;4403;p114"/>
          <p:cNvGrpSpPr/>
          <p:nvPr/>
        </p:nvGrpSpPr>
        <p:grpSpPr>
          <a:xfrm>
            <a:off x="4102828" y="2083869"/>
            <a:ext cx="956001" cy="674353"/>
            <a:chOff x="627575" y="1056975"/>
            <a:chExt cx="116425" cy="82125"/>
          </a:xfrm>
        </p:grpSpPr>
        <p:sp>
          <p:nvSpPr>
            <p:cNvPr id="4404" name="Google Shape;4404;p114"/>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114"/>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114"/>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114"/>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114"/>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2" name="Shape 4412"/>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83" name="Shape 3483"/>
        <p:cNvGrpSpPr/>
        <p:nvPr/>
      </p:nvGrpSpPr>
      <p:grpSpPr>
        <a:xfrm>
          <a:off x="0" y="0"/>
          <a:ext cx="0" cy="0"/>
          <a:chOff x="0" y="0"/>
          <a:chExt cx="0" cy="0"/>
        </a:xfrm>
      </p:grpSpPr>
      <p:pic>
        <p:nvPicPr>
          <p:cNvPr id="3484" name="Google Shape;3484;p56"/>
          <p:cNvPicPr preferRelativeResize="0"/>
          <p:nvPr/>
        </p:nvPicPr>
        <p:blipFill rotWithShape="1">
          <a:blip r:embed="rId3">
            <a:alphaModFix/>
          </a:blip>
          <a:srcRect b="-7783" l="25027" r="25403" t="35850"/>
          <a:stretch/>
        </p:blipFill>
        <p:spPr>
          <a:xfrm>
            <a:off x="1814088" y="1238300"/>
            <a:ext cx="5515824" cy="4039650"/>
          </a:xfrm>
          <a:prstGeom prst="rect">
            <a:avLst/>
          </a:prstGeom>
          <a:noFill/>
          <a:ln>
            <a:noFill/>
          </a:ln>
          <a:effectLst>
            <a:outerShdw blurRad="57150" rotWithShape="0" algn="bl" dir="5400000" dist="19050">
              <a:srgbClr val="000000">
                <a:alpha val="50000"/>
              </a:srgbClr>
            </a:outerShdw>
          </a:effectLst>
        </p:spPr>
      </p:pic>
      <p:sp>
        <p:nvSpPr>
          <p:cNvPr id="3485" name="Google Shape;3485;p5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486" name="Google Shape;3486;p56"/>
          <p:cNvSpPr/>
          <p:nvPr/>
        </p:nvSpPr>
        <p:spPr>
          <a:xfrm>
            <a:off x="4450225" y="27904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90" name="Shape 3490"/>
        <p:cNvGrpSpPr/>
        <p:nvPr/>
      </p:nvGrpSpPr>
      <p:grpSpPr>
        <a:xfrm>
          <a:off x="0" y="0"/>
          <a:ext cx="0" cy="0"/>
          <a:chOff x="0" y="0"/>
          <a:chExt cx="0" cy="0"/>
        </a:xfrm>
      </p:grpSpPr>
      <p:pic>
        <p:nvPicPr>
          <p:cNvPr id="3491" name="Google Shape;3491;p57"/>
          <p:cNvPicPr preferRelativeResize="0"/>
          <p:nvPr/>
        </p:nvPicPr>
        <p:blipFill rotWithShape="1">
          <a:blip r:embed="rId3">
            <a:alphaModFix/>
          </a:blip>
          <a:srcRect b="9016" l="23968" r="24979" t="24683"/>
          <a:stretch/>
        </p:blipFill>
        <p:spPr>
          <a:xfrm>
            <a:off x="1817250" y="1240000"/>
            <a:ext cx="5515800" cy="3615000"/>
          </a:xfrm>
          <a:prstGeom prst="rect">
            <a:avLst/>
          </a:prstGeom>
          <a:noFill/>
          <a:ln>
            <a:noFill/>
          </a:ln>
          <a:effectLst>
            <a:outerShdw blurRad="57150" rotWithShape="0" algn="bl" dir="5400000" dist="19050">
              <a:srgbClr val="000000">
                <a:alpha val="50000"/>
              </a:srgbClr>
            </a:outerShdw>
          </a:effectLst>
        </p:spPr>
      </p:pic>
      <p:sp>
        <p:nvSpPr>
          <p:cNvPr id="3492" name="Google Shape;3492;p5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493" name="Google Shape;3493;p57"/>
          <p:cNvSpPr/>
          <p:nvPr/>
        </p:nvSpPr>
        <p:spPr>
          <a:xfrm rot="10800000">
            <a:off x="2447775" y="19898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97" name="Shape 3497"/>
        <p:cNvGrpSpPr/>
        <p:nvPr/>
      </p:nvGrpSpPr>
      <p:grpSpPr>
        <a:xfrm>
          <a:off x="0" y="0"/>
          <a:ext cx="0" cy="0"/>
          <a:chOff x="0" y="0"/>
          <a:chExt cx="0" cy="0"/>
        </a:xfrm>
      </p:grpSpPr>
      <p:pic>
        <p:nvPicPr>
          <p:cNvPr id="3498" name="Google Shape;3498;p58"/>
          <p:cNvPicPr preferRelativeResize="0"/>
          <p:nvPr/>
        </p:nvPicPr>
        <p:blipFill rotWithShape="1">
          <a:blip r:embed="rId3">
            <a:alphaModFix/>
          </a:blip>
          <a:srcRect b="0" l="-424" r="24649" t="0"/>
          <a:stretch/>
        </p:blipFill>
        <p:spPr>
          <a:xfrm>
            <a:off x="1796900" y="1162100"/>
            <a:ext cx="5585226" cy="3717750"/>
          </a:xfrm>
          <a:prstGeom prst="rect">
            <a:avLst/>
          </a:prstGeom>
          <a:noFill/>
          <a:ln>
            <a:noFill/>
          </a:ln>
          <a:effectLst>
            <a:outerShdw blurRad="57150" rotWithShape="0" algn="bl" dir="5400000" dist="19050">
              <a:srgbClr val="000000">
                <a:alpha val="50000"/>
              </a:srgbClr>
            </a:outerShdw>
          </a:effectLst>
        </p:spPr>
      </p:pic>
      <p:sp>
        <p:nvSpPr>
          <p:cNvPr id="3499" name="Google Shape;3499;p5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file a claim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00" name="Google Shape;3500;p58"/>
          <p:cNvSpPr/>
          <p:nvPr/>
        </p:nvSpPr>
        <p:spPr>
          <a:xfrm>
            <a:off x="4806800" y="15017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