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y="5143500" cx="9144000"/>
  <p:notesSz cx="6858000" cy="9144000"/>
  <p:embeddedFontLst>
    <p:embeddedFont>
      <p:font typeface="Inter"/>
      <p:regular r:id="rId73"/>
      <p:bold r:id="rId74"/>
    </p:embeddedFont>
    <p:embeddedFont>
      <p:font typeface="Tahoma"/>
      <p:regular r:id="rId75"/>
      <p:bold r:id="rId76"/>
    </p:embeddedFont>
    <p:embeddedFont>
      <p:font typeface="Inter ExtraBold"/>
      <p:bold r:id="rId77"/>
    </p:embeddedFont>
    <p:embeddedFont>
      <p:font typeface="Inter Medium"/>
      <p:regular r:id="rId78"/>
      <p:bold r:id="rId79"/>
    </p:embeddedFont>
    <p:embeddedFont>
      <p:font typeface="Inter Black"/>
      <p:bold r:id="rId80"/>
    </p:embeddedFont>
    <p:embeddedFont>
      <p:font typeface="Open Sans"/>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boldItalic.fntdata"/><Relationship Id="rId83" Type="http://schemas.openxmlformats.org/officeDocument/2006/relationships/font" Target="fonts/OpenSans-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InterBlack-bold.fntdata"/><Relationship Id="rId82" Type="http://schemas.openxmlformats.org/officeDocument/2006/relationships/font" Target="fonts/OpenSans-bold.fntdata"/><Relationship Id="rId81"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Inter-regular.fntdata"/><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Tahoma-regular.fntdata"/><Relationship Id="rId30" Type="http://schemas.openxmlformats.org/officeDocument/2006/relationships/slide" Target="slides/slide24.xml"/><Relationship Id="rId74" Type="http://schemas.openxmlformats.org/officeDocument/2006/relationships/font" Target="fonts/Inter-bold.fntdata"/><Relationship Id="rId33" Type="http://schemas.openxmlformats.org/officeDocument/2006/relationships/slide" Target="slides/slide27.xml"/><Relationship Id="rId77" Type="http://schemas.openxmlformats.org/officeDocument/2006/relationships/font" Target="fonts/InterExtraBold-bold.fntdata"/><Relationship Id="rId32" Type="http://schemas.openxmlformats.org/officeDocument/2006/relationships/slide" Target="slides/slide26.xml"/><Relationship Id="rId76" Type="http://schemas.openxmlformats.org/officeDocument/2006/relationships/font" Target="fonts/Tahoma-bold.fntdata"/><Relationship Id="rId35" Type="http://schemas.openxmlformats.org/officeDocument/2006/relationships/slide" Target="slides/slide29.xml"/><Relationship Id="rId79" Type="http://schemas.openxmlformats.org/officeDocument/2006/relationships/font" Target="fonts/InterMedium-bold.fntdata"/><Relationship Id="rId34" Type="http://schemas.openxmlformats.org/officeDocument/2006/relationships/slide" Target="slides/slide28.xml"/><Relationship Id="rId78" Type="http://schemas.openxmlformats.org/officeDocument/2006/relationships/font" Target="fonts/InterMedium-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8" name="Shape 3418"/>
        <p:cNvGrpSpPr/>
        <p:nvPr/>
      </p:nvGrpSpPr>
      <p:grpSpPr>
        <a:xfrm>
          <a:off x="0" y="0"/>
          <a:ext cx="0" cy="0"/>
          <a:chOff x="0" y="0"/>
          <a:chExt cx="0" cy="0"/>
        </a:xfrm>
      </p:grpSpPr>
      <p:sp>
        <p:nvSpPr>
          <p:cNvPr id="3419" name="Google Shape;3419;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0" name="Google Shape;3420;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9" name="Shape 3499"/>
        <p:cNvGrpSpPr/>
        <p:nvPr/>
      </p:nvGrpSpPr>
      <p:grpSpPr>
        <a:xfrm>
          <a:off x="0" y="0"/>
          <a:ext cx="0" cy="0"/>
          <a:chOff x="0" y="0"/>
          <a:chExt cx="0" cy="0"/>
        </a:xfrm>
      </p:grpSpPr>
      <p:sp>
        <p:nvSpPr>
          <p:cNvPr id="3500" name="Google Shape;3500;g240a60980c6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1" name="Google Shape;3501;g240a60980c6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After all the documentation is uploaded,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Clr>
                <a:schemeClr val="dk1"/>
              </a:buClr>
              <a:buSzPts val="1100"/>
              <a:buFont typeface="Arial"/>
              <a:buNone/>
            </a:pPr>
            <a:r>
              <a:rPr lang="en">
                <a:solidFill>
                  <a:srgbClr val="231F20"/>
                </a:solidFill>
                <a:latin typeface="Tahoma"/>
                <a:ea typeface="Tahoma"/>
                <a:cs typeface="Tahoma"/>
                <a:sym typeface="Tahoma"/>
              </a:rPr>
              <a: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6" name="Shape 3506"/>
        <p:cNvGrpSpPr/>
        <p:nvPr/>
      </p:nvGrpSpPr>
      <p:grpSpPr>
        <a:xfrm>
          <a:off x="0" y="0"/>
          <a:ext cx="0" cy="0"/>
          <a:chOff x="0" y="0"/>
          <a:chExt cx="0" cy="0"/>
        </a:xfrm>
      </p:grpSpPr>
      <p:sp>
        <p:nvSpPr>
          <p:cNvPr id="3507" name="Google Shape;3507;g240a60980c6_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8" name="Google Shape;3508;g240a60980c6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close the window. From here,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3" name="Shape 3513"/>
        <p:cNvGrpSpPr/>
        <p:nvPr/>
      </p:nvGrpSpPr>
      <p:grpSpPr>
        <a:xfrm>
          <a:off x="0" y="0"/>
          <a:ext cx="0" cy="0"/>
          <a:chOff x="0" y="0"/>
          <a:chExt cx="0" cy="0"/>
        </a:xfrm>
      </p:grpSpPr>
      <p:sp>
        <p:nvSpPr>
          <p:cNvPr id="3514" name="Google Shape;3514;g240a60980c6_2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5" name="Google Shape;3515;g240a60980c6_2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You will again need to complete the required fields, and once completed, select “Next” at the bottom of the page.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1" name="Shape 3521"/>
        <p:cNvGrpSpPr/>
        <p:nvPr/>
      </p:nvGrpSpPr>
      <p:grpSpPr>
        <a:xfrm>
          <a:off x="0" y="0"/>
          <a:ext cx="0" cy="0"/>
          <a:chOff x="0" y="0"/>
          <a:chExt cx="0" cy="0"/>
        </a:xfrm>
      </p:grpSpPr>
      <p:sp>
        <p:nvSpPr>
          <p:cNvPr id="3522" name="Google Shape;3522;g240a60980c6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3" name="Google Shape;3523;g240a60980c6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bring you to your transaction summary.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Review your transaction summary.  If changes are needed, select “Update.”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8" name="Shape 3528"/>
        <p:cNvGrpSpPr/>
        <p:nvPr/>
      </p:nvGrpSpPr>
      <p:grpSpPr>
        <a:xfrm>
          <a:off x="0" y="0"/>
          <a:ext cx="0" cy="0"/>
          <a:chOff x="0" y="0"/>
          <a:chExt cx="0" cy="0"/>
        </a:xfrm>
      </p:grpSpPr>
      <p:sp>
        <p:nvSpPr>
          <p:cNvPr id="3529" name="Google Shape;3529;g240a60980c6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0" name="Google Shape;3530;g240a60980c6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sz="1400">
                <a:solidFill>
                  <a:schemeClr val="dk1"/>
                </a:solidFill>
                <a:latin typeface="Open Sans"/>
                <a:ea typeface="Open Sans"/>
                <a:cs typeface="Open Sans"/>
                <a:sym typeface="Open Sans"/>
              </a:rPr>
              <a:t>If all the information is correct, review the claim’s terms and conditions and then check the box indicating you have read, understand, and agree to them. </a:t>
            </a:r>
            <a:endParaRPr>
              <a:solidFill>
                <a:schemeClr val="dk1"/>
              </a:solidFill>
              <a:highlight>
                <a:srgbClr val="FFFFFF"/>
              </a:highlight>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5" name="Shape 3535"/>
        <p:cNvGrpSpPr/>
        <p:nvPr/>
      </p:nvGrpSpPr>
      <p:grpSpPr>
        <a:xfrm>
          <a:off x="0" y="0"/>
          <a:ext cx="0" cy="0"/>
          <a:chOff x="0" y="0"/>
          <a:chExt cx="0" cy="0"/>
        </a:xfrm>
      </p:grpSpPr>
      <p:sp>
        <p:nvSpPr>
          <p:cNvPr id="3536" name="Google Shape;3536;g28291ad3268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7" name="Google Shape;3537;g28291ad3268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receive a confirmation message that verifies the claim was successfully submitted. You’ll be notified if further documentation is needed.  If you have an email address on file, you’ll be notified via email. Otherwise, you’ll be notified by mail.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chemeClr val="dk1"/>
                </a:solidFill>
                <a:latin typeface="Open Sans"/>
                <a:ea typeface="Open Sans"/>
                <a:cs typeface="Open Sans"/>
                <a:sym typeface="Open Sans"/>
              </a:rPr>
              <a:t>Your documentation will typically be processed within two business days. Reimbursement will be issued as a direct deposit or mailed as a check, depending on your plan setup. </a:t>
            </a:r>
            <a:endParaRPr sz="1400">
              <a:solidFill>
                <a:schemeClr val="dk1"/>
              </a:solidFill>
              <a:highlight>
                <a:srgbClr val="FFFFFF"/>
              </a:highlight>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5" name="Shape 3545"/>
        <p:cNvGrpSpPr/>
        <p:nvPr/>
      </p:nvGrpSpPr>
      <p:grpSpPr>
        <a:xfrm>
          <a:off x="0" y="0"/>
          <a:ext cx="0" cy="0"/>
          <a:chOff x="0" y="0"/>
          <a:chExt cx="0" cy="0"/>
        </a:xfrm>
      </p:grpSpPr>
      <p:sp>
        <p:nvSpPr>
          <p:cNvPr id="3546" name="Google Shape;3546;g13dd87ce0c9_0_9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7" name="Google Shape;3547;g13dd87ce0c9_0_9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Now, what if you’d like to send a check directly to a provider?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3" name="Shape 3553"/>
        <p:cNvGrpSpPr/>
        <p:nvPr/>
      </p:nvGrpSpPr>
      <p:grpSpPr>
        <a:xfrm>
          <a:off x="0" y="0"/>
          <a:ext cx="0" cy="0"/>
          <a:chOff x="0" y="0"/>
          <a:chExt cx="0" cy="0"/>
        </a:xfrm>
      </p:grpSpPr>
      <p:sp>
        <p:nvSpPr>
          <p:cNvPr id="3554" name="Google Shape;3554;g23be065e7b4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5" name="Google Shape;3555;g23be065e7b4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send a reimbursement check directly to a provider in your online account, scroll down to the “I Want To” section on the “Home” tab.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the “I Want To” section, select “Send Payment.”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2" name="Shape 3562"/>
        <p:cNvGrpSpPr/>
        <p:nvPr/>
      </p:nvGrpSpPr>
      <p:grpSpPr>
        <a:xfrm>
          <a:off x="0" y="0"/>
          <a:ext cx="0" cy="0"/>
          <a:chOff x="0" y="0"/>
          <a:chExt cx="0" cy="0"/>
        </a:xfrm>
      </p:grpSpPr>
      <p:sp>
        <p:nvSpPr>
          <p:cNvPr id="3563" name="Google Shape;3563;g240dae6a48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4" name="Google Shape;3564;g240dae6a48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new page showing your available balance, as well as fields to enter your claim information.   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“Pay To” field, open the drop-down menu and select “Someone Else.”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you’ve completed both fields,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1" name="Shape 3571"/>
        <p:cNvGrpSpPr/>
        <p:nvPr/>
      </p:nvGrpSpPr>
      <p:grpSpPr>
        <a:xfrm>
          <a:off x="0" y="0"/>
          <a:ext cx="0" cy="0"/>
          <a:chOff x="0" y="0"/>
          <a:chExt cx="0" cy="0"/>
        </a:xfrm>
      </p:grpSpPr>
      <p:sp>
        <p:nvSpPr>
          <p:cNvPr id="3572" name="Google Shape;3572;g240dae6a48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3" name="Google Shape;3573;g240dae6a48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 will be required to enter information on the provider you wish to pay.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5" name="Shape 3425"/>
        <p:cNvGrpSpPr/>
        <p:nvPr/>
      </p:nvGrpSpPr>
      <p:grpSpPr>
        <a:xfrm>
          <a:off x="0" y="0"/>
          <a:ext cx="0" cy="0"/>
          <a:chOff x="0" y="0"/>
          <a:chExt cx="0" cy="0"/>
        </a:xfrm>
      </p:grpSpPr>
      <p:sp>
        <p:nvSpPr>
          <p:cNvPr id="3426" name="Google Shape;3426;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7" name="Google Shape;3427;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Hello everyone, and welcome to your post-enrollment webinar, </a:t>
            </a:r>
            <a:r>
              <a:rPr b="1" lang="en" sz="1400">
                <a:solidFill>
                  <a:schemeClr val="dk1"/>
                </a:solidFill>
                <a:latin typeface="Open Sans"/>
                <a:ea typeface="Open Sans"/>
                <a:cs typeface="Open Sans"/>
                <a:sym typeface="Open Sans"/>
              </a:rPr>
              <a:t>Getting started with Claims, </a:t>
            </a:r>
            <a:r>
              <a:rPr lang="en" sz="1400">
                <a:solidFill>
                  <a:schemeClr val="dk1"/>
                </a:solidFill>
                <a:latin typeface="Open Sans"/>
                <a:ea typeface="Open Sans"/>
                <a:cs typeface="Open Sans"/>
                <a:sym typeface="Open Sans"/>
              </a:rPr>
              <a:t>presented by WEX.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multiple ways you can file claims.</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4" name="Shape 3584"/>
        <p:cNvGrpSpPr/>
        <p:nvPr/>
      </p:nvGrpSpPr>
      <p:grpSpPr>
        <a:xfrm>
          <a:off x="0" y="0"/>
          <a:ext cx="0" cy="0"/>
          <a:chOff x="0" y="0"/>
          <a:chExt cx="0" cy="0"/>
        </a:xfrm>
      </p:grpSpPr>
      <p:sp>
        <p:nvSpPr>
          <p:cNvPr id="3585" name="Google Shape;3585;g240dae6a48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6" name="Google Shape;3586;g240dae6a48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search for your provider and select the appropriate option.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4" name="Shape 3614"/>
        <p:cNvGrpSpPr/>
        <p:nvPr/>
      </p:nvGrpSpPr>
      <p:grpSpPr>
        <a:xfrm>
          <a:off x="0" y="0"/>
          <a:ext cx="0" cy="0"/>
          <a:chOff x="0" y="0"/>
          <a:chExt cx="0" cy="0"/>
        </a:xfrm>
      </p:grpSpPr>
      <p:sp>
        <p:nvSpPr>
          <p:cNvPr id="3615" name="Google Shape;3615;g240dae6a48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6" name="Google Shape;3616;g240dae6a48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9" name="Shape 3639"/>
        <p:cNvGrpSpPr/>
        <p:nvPr/>
      </p:nvGrpSpPr>
      <p:grpSpPr>
        <a:xfrm>
          <a:off x="0" y="0"/>
          <a:ext cx="0" cy="0"/>
          <a:chOff x="0" y="0"/>
          <a:chExt cx="0" cy="0"/>
        </a:xfrm>
      </p:grpSpPr>
      <p:sp>
        <p:nvSpPr>
          <p:cNvPr id="3640" name="Google Shape;3640;g240dae6a483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1" name="Google Shape;3641;g240dae6a483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 will need to provide receipt documentation for your claim.  Under “Receipts and Documentation,” select “Upload Valid Documentation</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4" name="Shape 3664"/>
        <p:cNvGrpSpPr/>
        <p:nvPr/>
      </p:nvGrpSpPr>
      <p:grpSpPr>
        <a:xfrm>
          <a:off x="0" y="0"/>
          <a:ext cx="0" cy="0"/>
          <a:chOff x="0" y="0"/>
          <a:chExt cx="0" cy="0"/>
        </a:xfrm>
      </p:grpSpPr>
      <p:sp>
        <p:nvSpPr>
          <p:cNvPr id="3665" name="Google Shape;3665;g240e30be4d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6" name="Google Shape;3666;g240e30be4d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open a window for you to upload your receipt.  Select an image saved to your receipt organizer….</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2" name="Shape 3672"/>
        <p:cNvGrpSpPr/>
        <p:nvPr/>
      </p:nvGrpSpPr>
      <p:grpSpPr>
        <a:xfrm>
          <a:off x="0" y="0"/>
          <a:ext cx="0" cy="0"/>
          <a:chOff x="0" y="0"/>
          <a:chExt cx="0" cy="0"/>
        </a:xfrm>
      </p:grpSpPr>
      <p:sp>
        <p:nvSpPr>
          <p:cNvPr id="3673" name="Google Shape;3673;g240e30be4d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4" name="Google Shape;3674;g240e30be4d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select “Browse for a file” and choose the file containing your receipt.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7" name="Shape 3697"/>
        <p:cNvGrpSpPr/>
        <p:nvPr/>
      </p:nvGrpSpPr>
      <p:grpSpPr>
        <a:xfrm>
          <a:off x="0" y="0"/>
          <a:ext cx="0" cy="0"/>
          <a:chOff x="0" y="0"/>
          <a:chExt cx="0" cy="0"/>
        </a:xfrm>
      </p:grpSpPr>
      <p:sp>
        <p:nvSpPr>
          <p:cNvPr id="3698" name="Google Shape;3698;g240e30be4d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9" name="Google Shape;3699;g240e30be4d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After all the documentation is uploaded,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b="1"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2" name="Shape 3722"/>
        <p:cNvGrpSpPr/>
        <p:nvPr/>
      </p:nvGrpSpPr>
      <p:grpSpPr>
        <a:xfrm>
          <a:off x="0" y="0"/>
          <a:ext cx="0" cy="0"/>
          <a:chOff x="0" y="0"/>
          <a:chExt cx="0" cy="0"/>
        </a:xfrm>
      </p:grpSpPr>
      <p:sp>
        <p:nvSpPr>
          <p:cNvPr id="3723" name="Google Shape;3723;g240e30be4d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4" name="Google Shape;3724;g240e30be4d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close the window. From here,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7" name="Shape 3747"/>
        <p:cNvGrpSpPr/>
        <p:nvPr/>
      </p:nvGrpSpPr>
      <p:grpSpPr>
        <a:xfrm>
          <a:off x="0" y="0"/>
          <a:ext cx="0" cy="0"/>
          <a:chOff x="0" y="0"/>
          <a:chExt cx="0" cy="0"/>
        </a:xfrm>
      </p:grpSpPr>
      <p:sp>
        <p:nvSpPr>
          <p:cNvPr id="3748" name="Google Shape;3748;g240e30be4d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9" name="Google Shape;3749;g240e30be4d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provide claim details.  Enter the required fields and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5" name="Shape 3775"/>
        <p:cNvGrpSpPr/>
        <p:nvPr/>
      </p:nvGrpSpPr>
      <p:grpSpPr>
        <a:xfrm>
          <a:off x="0" y="0"/>
          <a:ext cx="0" cy="0"/>
          <a:chOff x="0" y="0"/>
          <a:chExt cx="0" cy="0"/>
        </a:xfrm>
      </p:grpSpPr>
      <p:sp>
        <p:nvSpPr>
          <p:cNvPr id="3776" name="Google Shape;3776;g240e30be4de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7" name="Google Shape;3777;g240e30be4d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Review your transaction summary. If changes are needed, select “Update.”</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0" name="Shape 3800"/>
        <p:cNvGrpSpPr/>
        <p:nvPr/>
      </p:nvGrpSpPr>
      <p:grpSpPr>
        <a:xfrm>
          <a:off x="0" y="0"/>
          <a:ext cx="0" cy="0"/>
          <a:chOff x="0" y="0"/>
          <a:chExt cx="0" cy="0"/>
        </a:xfrm>
      </p:grpSpPr>
      <p:sp>
        <p:nvSpPr>
          <p:cNvPr id="3801" name="Google Shape;3801;g240e30be4d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2" name="Google Shape;3802;g240e30be4d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all the information is correct, review the claim’s terms and conditions, and then select the box indicating you have read, understand, and agree to them.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1" name="Shape 3431"/>
        <p:cNvGrpSpPr/>
        <p:nvPr/>
      </p:nvGrpSpPr>
      <p:grpSpPr>
        <a:xfrm>
          <a:off x="0" y="0"/>
          <a:ext cx="0" cy="0"/>
          <a:chOff x="0" y="0"/>
          <a:chExt cx="0" cy="0"/>
        </a:xfrm>
      </p:grpSpPr>
      <p:sp>
        <p:nvSpPr>
          <p:cNvPr id="3432" name="Google Shape;3432;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3" name="Google Shape;3433;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solidFill>
                  <a:schemeClr val="dk1"/>
                </a:solidFill>
                <a:latin typeface="Open Sans"/>
                <a:ea typeface="Open Sans"/>
                <a:cs typeface="Open Sans"/>
                <a:sym typeface="Open Sans"/>
              </a:rPr>
              <a:t>***If slides are removed from the deck, please remember to remove that task from this slide image and text*** </a:t>
            </a:r>
            <a:endParaRPr b="1" i="1"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i="1"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During our time together, we will be covering:</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file a claim in your online account</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send a reimbursement check directly to a provider in your online account</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file a claim in the mobile app</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use the Explanation of Benefits (EOB) Smart Scan feature</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use the benefits mobile app eligible expense scanner</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submit a recurring dependent care claim form</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4" name="Shape 3844"/>
        <p:cNvGrpSpPr/>
        <p:nvPr/>
      </p:nvGrpSpPr>
      <p:grpSpPr>
        <a:xfrm>
          <a:off x="0" y="0"/>
          <a:ext cx="0" cy="0"/>
          <a:chOff x="0" y="0"/>
          <a:chExt cx="0" cy="0"/>
        </a:xfrm>
      </p:grpSpPr>
      <p:sp>
        <p:nvSpPr>
          <p:cNvPr id="3845" name="Google Shape;3845;g240e30be4de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6" name="Google Shape;3846;g240e30be4de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1" name="Shape 3891"/>
        <p:cNvGrpSpPr/>
        <p:nvPr/>
      </p:nvGrpSpPr>
      <p:grpSpPr>
        <a:xfrm>
          <a:off x="0" y="0"/>
          <a:ext cx="0" cy="0"/>
          <a:chOff x="0" y="0"/>
          <a:chExt cx="0" cy="0"/>
        </a:xfrm>
      </p:grpSpPr>
      <p:sp>
        <p:nvSpPr>
          <p:cNvPr id="3892" name="Google Shape;3892;g240e30be4de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3" name="Google Shape;3893;g240e30be4de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You will receive a confirmation message that verifies the claim was successfully submitted.</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documentation will typically be processed within two business days.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3" name="Shape 3933"/>
        <p:cNvGrpSpPr/>
        <p:nvPr/>
      </p:nvGrpSpPr>
      <p:grpSpPr>
        <a:xfrm>
          <a:off x="0" y="0"/>
          <a:ext cx="0" cy="0"/>
          <a:chOff x="0" y="0"/>
          <a:chExt cx="0" cy="0"/>
        </a:xfrm>
      </p:grpSpPr>
      <p:sp>
        <p:nvSpPr>
          <p:cNvPr id="3934" name="Google Shape;3934;g242613a5fd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5" name="Google Shape;3935;g242613a5fd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about the mobile app?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There are two ways to file a claim in the WEX benefits mobile app, depending on how you want funds to be transferred. </a:t>
            </a:r>
            <a:endParaRPr sz="1400">
              <a:solidFill>
                <a:srgbClr val="231F20"/>
              </a:solidFill>
              <a:latin typeface="Open Sans"/>
              <a:ea typeface="Open Sans"/>
              <a:cs typeface="Open Sans"/>
              <a:sym typeface="Open Sans"/>
            </a:endParaRPr>
          </a:p>
          <a:p>
            <a:pPr indent="0" lvl="0" marL="0" rtl="0" algn="l">
              <a:spcBef>
                <a:spcPts val="80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2" name="Shape 3942"/>
        <p:cNvGrpSpPr/>
        <p:nvPr/>
      </p:nvGrpSpPr>
      <p:grpSpPr>
        <a:xfrm>
          <a:off x="0" y="0"/>
          <a:ext cx="0" cy="0"/>
          <a:chOff x="0" y="0"/>
          <a:chExt cx="0" cy="0"/>
        </a:xfrm>
      </p:grpSpPr>
      <p:sp>
        <p:nvSpPr>
          <p:cNvPr id="3943" name="Google Shape;3943;g242613a5fd9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4" name="Google Shape;3944;g242613a5fd9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want to receive your benefit funds directly to make up for something you paid for out of pocket, select “Reimburse myself.”</a:t>
            </a:r>
            <a:endParaRPr>
              <a:solidFill>
                <a:srgbClr val="231F20"/>
              </a:solidFill>
              <a:latin typeface="Tahoma"/>
              <a:ea typeface="Tahoma"/>
              <a:cs typeface="Tahoma"/>
              <a:sym typeface="Tahoma"/>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6" name="Shape 3956"/>
        <p:cNvGrpSpPr/>
        <p:nvPr/>
      </p:nvGrpSpPr>
      <p:grpSpPr>
        <a:xfrm>
          <a:off x="0" y="0"/>
          <a:ext cx="0" cy="0"/>
          <a:chOff x="0" y="0"/>
          <a:chExt cx="0" cy="0"/>
        </a:xfrm>
      </p:grpSpPr>
      <p:sp>
        <p:nvSpPr>
          <p:cNvPr id="3957" name="Google Shape;3957;g243fa1f34e1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8" name="Google Shape;3958;g243fa1f34e1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want to send your benefit funds directly to a provider to pay for an eligible expense, select “Send Payment.”</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Both processes are similar, so we will demonstrate with the “Send Payment” option.</a:t>
            </a:r>
            <a:endParaRPr>
              <a:solidFill>
                <a:srgbClr val="231F20"/>
              </a:solidFill>
              <a:latin typeface="Tahoma"/>
              <a:ea typeface="Tahoma"/>
              <a:cs typeface="Tahoma"/>
              <a:sym typeface="Tahoma"/>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0" name="Shape 3970"/>
        <p:cNvGrpSpPr/>
        <p:nvPr/>
      </p:nvGrpSpPr>
      <p:grpSpPr>
        <a:xfrm>
          <a:off x="0" y="0"/>
          <a:ext cx="0" cy="0"/>
          <a:chOff x="0" y="0"/>
          <a:chExt cx="0" cy="0"/>
        </a:xfrm>
      </p:grpSpPr>
      <p:sp>
        <p:nvSpPr>
          <p:cNvPr id="3971" name="Google Shape;3971;g242613a5fd9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2" name="Google Shape;3972;g242613a5fd9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Select the plan from which you’re requesting reimbursement. </a:t>
            </a:r>
            <a:endParaRPr b="1" sz="1400">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4" name="Shape 3984"/>
        <p:cNvGrpSpPr/>
        <p:nvPr/>
      </p:nvGrpSpPr>
      <p:grpSpPr>
        <a:xfrm>
          <a:off x="0" y="0"/>
          <a:ext cx="0" cy="0"/>
          <a:chOff x="0" y="0"/>
          <a:chExt cx="0" cy="0"/>
        </a:xfrm>
      </p:grpSpPr>
      <p:sp>
        <p:nvSpPr>
          <p:cNvPr id="3985" name="Google Shape;3985;g242613a5fd9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6" name="Google Shape;3986;g242613a5fd9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You’ll need to select a payee for the claim. You can either add a new payee</a:t>
            </a:r>
            <a:r>
              <a:rPr lang="en">
                <a:solidFill>
                  <a:srgbClr val="231F20"/>
                </a:solidFill>
                <a:latin typeface="Tahoma"/>
                <a:ea typeface="Tahoma"/>
                <a:cs typeface="Tahoma"/>
                <a:sym typeface="Tahoma"/>
              </a:rPr>
              <a:t>…</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8" name="Shape 3998"/>
        <p:cNvGrpSpPr/>
        <p:nvPr/>
      </p:nvGrpSpPr>
      <p:grpSpPr>
        <a:xfrm>
          <a:off x="0" y="0"/>
          <a:ext cx="0" cy="0"/>
          <a:chOff x="0" y="0"/>
          <a:chExt cx="0" cy="0"/>
        </a:xfrm>
      </p:grpSpPr>
      <p:sp>
        <p:nvSpPr>
          <p:cNvPr id="3999" name="Google Shape;3999;g28291ad3268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0" name="Google Shape;4000;g28291ad3268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choose an existing payee from the list.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3" name="Shape 4013"/>
        <p:cNvGrpSpPr/>
        <p:nvPr/>
      </p:nvGrpSpPr>
      <p:grpSpPr>
        <a:xfrm>
          <a:off x="0" y="0"/>
          <a:ext cx="0" cy="0"/>
          <a:chOff x="0" y="0"/>
          <a:chExt cx="0" cy="0"/>
        </a:xfrm>
      </p:grpSpPr>
      <p:sp>
        <p:nvSpPr>
          <p:cNvPr id="4014" name="Google Shape;4014;g242613a5fd9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5" name="Google Shape;4015;g242613a5fd9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selected “Reimburse myself,” this screen will ask for your preferred payment method to receive the reimbursement.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7" name="Shape 4027"/>
        <p:cNvGrpSpPr/>
        <p:nvPr/>
      </p:nvGrpSpPr>
      <p:grpSpPr>
        <a:xfrm>
          <a:off x="0" y="0"/>
          <a:ext cx="0" cy="0"/>
          <a:chOff x="0" y="0"/>
          <a:chExt cx="0" cy="0"/>
        </a:xfrm>
      </p:grpSpPr>
      <p:sp>
        <p:nvSpPr>
          <p:cNvPr id="4028" name="Google Shape;4028;g242613a5fd9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9" name="Google Shape;4029;g242613a5fd9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provide the claim details in the required fields.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4" name="Shape 3454"/>
        <p:cNvGrpSpPr/>
        <p:nvPr/>
      </p:nvGrpSpPr>
      <p:grpSpPr>
        <a:xfrm>
          <a:off x="0" y="0"/>
          <a:ext cx="0" cy="0"/>
          <a:chOff x="0" y="0"/>
          <a:chExt cx="0" cy="0"/>
        </a:xfrm>
      </p:grpSpPr>
      <p:sp>
        <p:nvSpPr>
          <p:cNvPr id="3455" name="Google Shape;3455;g240a60980c6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6" name="Google Shape;3456;g240a60980c6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First things first, how to file a claim in your online account.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5" name="Shape 4045"/>
        <p:cNvGrpSpPr/>
        <p:nvPr/>
      </p:nvGrpSpPr>
      <p:grpSpPr>
        <a:xfrm>
          <a:off x="0" y="0"/>
          <a:ext cx="0" cy="0"/>
          <a:chOff x="0" y="0"/>
          <a:chExt cx="0" cy="0"/>
        </a:xfrm>
      </p:grpSpPr>
      <p:sp>
        <p:nvSpPr>
          <p:cNvPr id="4046" name="Google Shape;4046;g242613a5fd9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7" name="Google Shape;4047;g242613a5fd9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scroll down to the “Receipts” section and select “Upload Receipt.”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9" name="Shape 4059"/>
        <p:cNvGrpSpPr/>
        <p:nvPr/>
      </p:nvGrpSpPr>
      <p:grpSpPr>
        <a:xfrm>
          <a:off x="0" y="0"/>
          <a:ext cx="0" cy="0"/>
          <a:chOff x="0" y="0"/>
          <a:chExt cx="0" cy="0"/>
        </a:xfrm>
      </p:grpSpPr>
      <p:sp>
        <p:nvSpPr>
          <p:cNvPr id="4060" name="Google Shape;4060;g242613a5fd9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1" name="Google Shape;4061;g242613a5fd9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for you to upload your receipt. You can either take a photo of the documentation, or upload an existing photo on your mobile device.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1" name="Shape 4071"/>
        <p:cNvGrpSpPr/>
        <p:nvPr/>
      </p:nvGrpSpPr>
      <p:grpSpPr>
        <a:xfrm>
          <a:off x="0" y="0"/>
          <a:ext cx="0" cy="0"/>
          <a:chOff x="0" y="0"/>
          <a:chExt cx="0" cy="0"/>
        </a:xfrm>
      </p:grpSpPr>
      <p:sp>
        <p:nvSpPr>
          <p:cNvPr id="4072" name="Google Shape;4072;g242613a5fd9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3" name="Google Shape;4073;g242613a5fd9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have uploaded your receipt,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4" name="Shape 4084"/>
        <p:cNvGrpSpPr/>
        <p:nvPr/>
      </p:nvGrpSpPr>
      <p:grpSpPr>
        <a:xfrm>
          <a:off x="0" y="0"/>
          <a:ext cx="0" cy="0"/>
          <a:chOff x="0" y="0"/>
          <a:chExt cx="0" cy="0"/>
        </a:xfrm>
      </p:grpSpPr>
      <p:sp>
        <p:nvSpPr>
          <p:cNvPr id="4085" name="Google Shape;4085;g242613a5fd9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6" name="Google Shape;4086;g242613a5fd9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receive a confirmation once your claim has been successfully submitted.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8" name="Shape 4098"/>
        <p:cNvGrpSpPr/>
        <p:nvPr/>
      </p:nvGrpSpPr>
      <p:grpSpPr>
        <a:xfrm>
          <a:off x="0" y="0"/>
          <a:ext cx="0" cy="0"/>
          <a:chOff x="0" y="0"/>
          <a:chExt cx="0" cy="0"/>
        </a:xfrm>
      </p:grpSpPr>
      <p:sp>
        <p:nvSpPr>
          <p:cNvPr id="4099" name="Google Shape;4099;g242613a5f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0" name="Google Shape;4100;g242613a5f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let’s move on and look at how to use the Explanation of Benefits (or EOB) Smart Scan feature.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7" name="Shape 4107"/>
        <p:cNvGrpSpPr/>
        <p:nvPr/>
      </p:nvGrpSpPr>
      <p:grpSpPr>
        <a:xfrm>
          <a:off x="0" y="0"/>
          <a:ext cx="0" cy="0"/>
          <a:chOff x="0" y="0"/>
          <a:chExt cx="0" cy="0"/>
        </a:xfrm>
      </p:grpSpPr>
      <p:sp>
        <p:nvSpPr>
          <p:cNvPr id="4108" name="Google Shape;4108;g242613a5fd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9" name="Google Shape;4109;g242613a5fd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To begin using the explanation of benefits, or EOB, Smart Scan tool in the benefits mobile app, select “Start Scanning.”</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0" name="Shape 4120"/>
        <p:cNvGrpSpPr/>
        <p:nvPr/>
      </p:nvGrpSpPr>
      <p:grpSpPr>
        <a:xfrm>
          <a:off x="0" y="0"/>
          <a:ext cx="0" cy="0"/>
          <a:chOff x="0" y="0"/>
          <a:chExt cx="0" cy="0"/>
        </a:xfrm>
      </p:grpSpPr>
      <p:sp>
        <p:nvSpPr>
          <p:cNvPr id="4121" name="Google Shape;4121;g242613a5fd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2" name="Google Shape;4122;g242613a5fd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type of EOB you will be scanning.</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1" name="Shape 4131"/>
        <p:cNvGrpSpPr/>
        <p:nvPr/>
      </p:nvGrpSpPr>
      <p:grpSpPr>
        <a:xfrm>
          <a:off x="0" y="0"/>
          <a:ext cx="0" cy="0"/>
          <a:chOff x="0" y="0"/>
          <a:chExt cx="0" cy="0"/>
        </a:xfrm>
      </p:grpSpPr>
      <p:sp>
        <p:nvSpPr>
          <p:cNvPr id="4132" name="Google Shape;4132;g242613a5fd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3" name="Google Shape;4133;g242613a5fd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your insurance carrier from the list.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3" name="Shape 4143"/>
        <p:cNvGrpSpPr/>
        <p:nvPr/>
      </p:nvGrpSpPr>
      <p:grpSpPr>
        <a:xfrm>
          <a:off x="0" y="0"/>
          <a:ext cx="0" cy="0"/>
          <a:chOff x="0" y="0"/>
          <a:chExt cx="0" cy="0"/>
        </a:xfrm>
      </p:grpSpPr>
      <p:sp>
        <p:nvSpPr>
          <p:cNvPr id="4144" name="Google Shape;4144;g242613a5fd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5" name="Google Shape;4145;g242613a5fd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upload an image, select “Add Pages.”</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7" name="Shape 4157"/>
        <p:cNvGrpSpPr/>
        <p:nvPr/>
      </p:nvGrpSpPr>
      <p:grpSpPr>
        <a:xfrm>
          <a:off x="0" y="0"/>
          <a:ext cx="0" cy="0"/>
          <a:chOff x="0" y="0"/>
          <a:chExt cx="0" cy="0"/>
        </a:xfrm>
      </p:grpSpPr>
      <p:sp>
        <p:nvSpPr>
          <p:cNvPr id="4158" name="Google Shape;4158;g242613a5fd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9" name="Google Shape;4159;g242613a5fd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Then, choose the applicable upload method that contains your EOB image.</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3" name="Shape 3463"/>
        <p:cNvGrpSpPr/>
        <p:nvPr/>
      </p:nvGrpSpPr>
      <p:grpSpPr>
        <a:xfrm>
          <a:off x="0" y="0"/>
          <a:ext cx="0" cy="0"/>
          <a:chOff x="0" y="0"/>
          <a:chExt cx="0" cy="0"/>
        </a:xfrm>
      </p:grpSpPr>
      <p:sp>
        <p:nvSpPr>
          <p:cNvPr id="3464" name="Google Shape;3464;g23d97356142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5" name="Google Shape;3465;g23d97356142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file a claim in your online account, you’ll first need to select “Reimburse Myself.”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Be sure you’re not filing claims for expenses paid with your benefits debit card, as this could result in duplicate claim payments.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0" name="Shape 4170"/>
        <p:cNvGrpSpPr/>
        <p:nvPr/>
      </p:nvGrpSpPr>
      <p:grpSpPr>
        <a:xfrm>
          <a:off x="0" y="0"/>
          <a:ext cx="0" cy="0"/>
          <a:chOff x="0" y="0"/>
          <a:chExt cx="0" cy="0"/>
        </a:xfrm>
      </p:grpSpPr>
      <p:sp>
        <p:nvSpPr>
          <p:cNvPr id="4171" name="Google Shape;4171;g242613a5fd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2" name="Google Shape;4172;g242613a5fd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add more pages by selecting “Add Pages” and repeating the previous step.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4" name="Shape 4184"/>
        <p:cNvGrpSpPr/>
        <p:nvPr/>
      </p:nvGrpSpPr>
      <p:grpSpPr>
        <a:xfrm>
          <a:off x="0" y="0"/>
          <a:ext cx="0" cy="0"/>
          <a:chOff x="0" y="0"/>
          <a:chExt cx="0" cy="0"/>
        </a:xfrm>
      </p:grpSpPr>
      <p:sp>
        <p:nvSpPr>
          <p:cNvPr id="4185" name="Google Shape;4185;g242613a5fd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6" name="Google Shape;4186;g242613a5fd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Otherwise,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7" name="Shape 4197"/>
        <p:cNvGrpSpPr/>
        <p:nvPr/>
      </p:nvGrpSpPr>
      <p:grpSpPr>
        <a:xfrm>
          <a:off x="0" y="0"/>
          <a:ext cx="0" cy="0"/>
          <a:chOff x="0" y="0"/>
          <a:chExt cx="0" cy="0"/>
        </a:xfrm>
      </p:grpSpPr>
      <p:sp>
        <p:nvSpPr>
          <p:cNvPr id="4198" name="Google Shape;4198;g242613a5fd9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9" name="Google Shape;4199;g242613a5fd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Review the information in the EOB summary section.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1" name="Shape 4211"/>
        <p:cNvGrpSpPr/>
        <p:nvPr/>
      </p:nvGrpSpPr>
      <p:grpSpPr>
        <a:xfrm>
          <a:off x="0" y="0"/>
          <a:ext cx="0" cy="0"/>
          <a:chOff x="0" y="0"/>
          <a:chExt cx="0" cy="0"/>
        </a:xfrm>
      </p:grpSpPr>
      <p:sp>
        <p:nvSpPr>
          <p:cNvPr id="4212" name="Google Shape;4212;g242613a5fd9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3" name="Google Shape;4213;g242613a5fd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the scan is misread or the EOB is missing data, an error icon will appear next to the field where the information is missing.</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7" name="Shape 4227"/>
        <p:cNvGrpSpPr/>
        <p:nvPr/>
      </p:nvGrpSpPr>
      <p:grpSpPr>
        <a:xfrm>
          <a:off x="0" y="0"/>
          <a:ext cx="0" cy="0"/>
          <a:chOff x="0" y="0"/>
          <a:chExt cx="0" cy="0"/>
        </a:xfrm>
      </p:grpSpPr>
      <p:sp>
        <p:nvSpPr>
          <p:cNvPr id="4228" name="Google Shape;4228;g242613a5fd9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9" name="Google Shape;4229;g242613a5fd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 can select “Try Again” at the top of the screen to upload a new image. </a:t>
            </a:r>
            <a:endParaRPr b="1"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4" name="Shape 4244"/>
        <p:cNvGrpSpPr/>
        <p:nvPr/>
      </p:nvGrpSpPr>
      <p:grpSpPr>
        <a:xfrm>
          <a:off x="0" y="0"/>
          <a:ext cx="0" cy="0"/>
          <a:chOff x="0" y="0"/>
          <a:chExt cx="0" cy="0"/>
        </a:xfrm>
      </p:grpSpPr>
      <p:sp>
        <p:nvSpPr>
          <p:cNvPr id="4245" name="Google Shape;4245;g242613a5fd9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6" name="Google Shape;4246;g242613a5fd9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manually enter the missing information yourself by selecting “Enter Missing Data.”</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1" name="Shape 4261"/>
        <p:cNvGrpSpPr/>
        <p:nvPr/>
      </p:nvGrpSpPr>
      <p:grpSpPr>
        <a:xfrm>
          <a:off x="0" y="0"/>
          <a:ext cx="0" cy="0"/>
          <a:chOff x="0" y="0"/>
          <a:chExt cx="0" cy="0"/>
        </a:xfrm>
      </p:grpSpPr>
      <p:sp>
        <p:nvSpPr>
          <p:cNvPr id="4262" name="Google Shape;4262;g242613a5fd9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3" name="Google Shape;4263;g242613a5fd9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Once the information is confirmed, select the account from which you will pay and complete the remaining fields.</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4" name="Shape 4274"/>
        <p:cNvGrpSpPr/>
        <p:nvPr/>
      </p:nvGrpSpPr>
      <p:grpSpPr>
        <a:xfrm>
          <a:off x="0" y="0"/>
          <a:ext cx="0" cy="0"/>
          <a:chOff x="0" y="0"/>
          <a:chExt cx="0" cy="0"/>
        </a:xfrm>
      </p:grpSpPr>
      <p:sp>
        <p:nvSpPr>
          <p:cNvPr id="4275" name="Google Shape;4275;g242613a5fd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6" name="Google Shape;4276;g242613a5fd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Now let’s look at how to use the mobile app eligible expense scanner. </a:t>
            </a:r>
            <a:endParaRPr sz="1400">
              <a:latin typeface="Open Sans"/>
              <a:ea typeface="Open Sans"/>
              <a:cs typeface="Open Sans"/>
              <a:sym typeface="Open Sa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3" name="Shape 4283"/>
        <p:cNvGrpSpPr/>
        <p:nvPr/>
      </p:nvGrpSpPr>
      <p:grpSpPr>
        <a:xfrm>
          <a:off x="0" y="0"/>
          <a:ext cx="0" cy="0"/>
          <a:chOff x="0" y="0"/>
          <a:chExt cx="0" cy="0"/>
        </a:xfrm>
      </p:grpSpPr>
      <p:sp>
        <p:nvSpPr>
          <p:cNvPr id="4284" name="Google Shape;4284;g242613a5fd9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5" name="Google Shape;4285;g242613a5fd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use the benefits mobile app eligible expense scanner, select “Scan Item for Eligibility.”</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7" name="Shape 4297"/>
        <p:cNvGrpSpPr/>
        <p:nvPr/>
      </p:nvGrpSpPr>
      <p:grpSpPr>
        <a:xfrm>
          <a:off x="0" y="0"/>
          <a:ext cx="0" cy="0"/>
          <a:chOff x="0" y="0"/>
          <a:chExt cx="0" cy="0"/>
        </a:xfrm>
      </p:grpSpPr>
      <p:sp>
        <p:nvSpPr>
          <p:cNvPr id="4298" name="Google Shape;4298;g242613a5fd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9" name="Google Shape;4299;g242613a5fd9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it’s your first time using the scanner, you’ll be asked to review the terms and conditions for using the scanner.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Read the terms, and then select the box indicating that you’ve read, understand, and agree to them.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1" name="Shape 3471"/>
        <p:cNvGrpSpPr/>
        <p:nvPr/>
      </p:nvGrpSpPr>
      <p:grpSpPr>
        <a:xfrm>
          <a:off x="0" y="0"/>
          <a:ext cx="0" cy="0"/>
          <a:chOff x="0" y="0"/>
          <a:chExt cx="0" cy="0"/>
        </a:xfrm>
      </p:grpSpPr>
      <p:sp>
        <p:nvSpPr>
          <p:cNvPr id="3472" name="Google Shape;3472;g23d97356142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3" name="Google Shape;3473;g23d97356142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new page showing your available balance, as well as fields to enter your claim information.  Here, you will need to complete the required fields.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“Pay To” field, open the drop-down menu and select “Me.”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1" name="Shape 4311"/>
        <p:cNvGrpSpPr/>
        <p:nvPr/>
      </p:nvGrpSpPr>
      <p:grpSpPr>
        <a:xfrm>
          <a:off x="0" y="0"/>
          <a:ext cx="0" cy="0"/>
          <a:chOff x="0" y="0"/>
          <a:chExt cx="0" cy="0"/>
        </a:xfrm>
      </p:grpSpPr>
      <p:sp>
        <p:nvSpPr>
          <p:cNvPr id="4312" name="Google Shape;4312;g242613a5fd9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3" name="Google Shape;4313;g242613a5fd9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When the scanner opens, use your phone’s camera to scan the product’s barcode.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400">
                <a:solidFill>
                  <a:srgbClr val="231F20"/>
                </a:solidFill>
                <a:latin typeface="Open Sans"/>
                <a:ea typeface="Open Sans"/>
                <a:cs typeface="Open Sans"/>
                <a:sym typeface="Open Sans"/>
              </a:rPr>
              <a:t> </a:t>
            </a:r>
            <a:endParaRPr b="1"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3" name="Shape 4323"/>
        <p:cNvGrpSpPr/>
        <p:nvPr/>
      </p:nvGrpSpPr>
      <p:grpSpPr>
        <a:xfrm>
          <a:off x="0" y="0"/>
          <a:ext cx="0" cy="0"/>
          <a:chOff x="0" y="0"/>
          <a:chExt cx="0" cy="0"/>
        </a:xfrm>
      </p:grpSpPr>
      <p:sp>
        <p:nvSpPr>
          <p:cNvPr id="4324" name="Google Shape;4324;g242613a5fd9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5" name="Google Shape;4325;g242613a5fd9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scanner will display a message to verify whether or not the item is an eligible expense based on your plan.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scan up to one hundred barcodes per month.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9" name="Shape 4339"/>
        <p:cNvGrpSpPr/>
        <p:nvPr/>
      </p:nvGrpSpPr>
      <p:grpSpPr>
        <a:xfrm>
          <a:off x="0" y="0"/>
          <a:ext cx="0" cy="0"/>
          <a:chOff x="0" y="0"/>
          <a:chExt cx="0" cy="0"/>
        </a:xfrm>
      </p:grpSpPr>
      <p:sp>
        <p:nvSpPr>
          <p:cNvPr id="4340" name="Google Shape;4340;g242613a5fd9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1" name="Google Shape;4341;g242613a5fd9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can you do specifically for your dependent care account? Eliminate the need to file claims throughout the year for dependent care expenses by enrolling in recurring dependent care reimbursement. </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8" name="Shape 4348"/>
        <p:cNvGrpSpPr/>
        <p:nvPr/>
      </p:nvGrpSpPr>
      <p:grpSpPr>
        <a:xfrm>
          <a:off x="0" y="0"/>
          <a:ext cx="0" cy="0"/>
          <a:chOff x="0" y="0"/>
          <a:chExt cx="0" cy="0"/>
        </a:xfrm>
      </p:grpSpPr>
      <p:sp>
        <p:nvSpPr>
          <p:cNvPr id="4349" name="Google Shape;4349;g28291ad3268_3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0" name="Google Shape;4350;g28291ad3268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Using the Recurring Dependent Care Request form, which can be found in the Videos &amp; Forms section of your online account, you are able to file for automatic recurring reimbursement for your eligible dependent care expenses. </a:t>
            </a:r>
            <a:endParaRPr b="1"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7" name="Shape 4357"/>
        <p:cNvGrpSpPr/>
        <p:nvPr/>
      </p:nvGrpSpPr>
      <p:grpSpPr>
        <a:xfrm>
          <a:off x="0" y="0"/>
          <a:ext cx="0" cy="0"/>
          <a:chOff x="0" y="0"/>
          <a:chExt cx="0" cy="0"/>
        </a:xfrm>
      </p:grpSpPr>
      <p:sp>
        <p:nvSpPr>
          <p:cNvPr id="4358" name="Google Shape;4358;g242613a5fd9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9" name="Google Shape;4359;g242613a5fd9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This process requires you to submit one form per year for each daycare provider you use. You and your daycare provider will complete the Recurring Dependent Care Request Form. You can submit the form by email, fax, mail, or upload directly through your online account. Once your form is processed, you will be automatically reimbursed throughout the plan year.</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0" name="Shape 4370"/>
        <p:cNvGrpSpPr/>
        <p:nvPr/>
      </p:nvGrpSpPr>
      <p:grpSpPr>
        <a:xfrm>
          <a:off x="0" y="0"/>
          <a:ext cx="0" cy="0"/>
          <a:chOff x="0" y="0"/>
          <a:chExt cx="0" cy="0"/>
        </a:xfrm>
      </p:grpSpPr>
      <p:sp>
        <p:nvSpPr>
          <p:cNvPr id="4371" name="Google Shape;4371;g23eac8402dd_1_10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2" name="Google Shape;4372;g23eac8402dd_1_10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I’d like to end today with a reminder how to contact our Participant Services team.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any questions or assistance, we provide a variety of options for you to contact us.</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use the live CHAT feature from our website by logging into your online account---</a:t>
            </a:r>
            <a:r>
              <a:rPr b="1" lang="en" sz="1400">
                <a:solidFill>
                  <a:schemeClr val="dk1"/>
                </a:solidFill>
                <a:latin typeface="Open Sans"/>
                <a:ea typeface="Open Sans"/>
                <a:cs typeface="Open Sans"/>
                <a:sym typeface="Open Sans"/>
              </a:rPr>
              <a:t> </a:t>
            </a:r>
            <a:r>
              <a:rPr lang="en" sz="1400">
                <a:solidFill>
                  <a:schemeClr val="dk1"/>
                </a:solidFill>
                <a:latin typeface="Open Sans"/>
                <a:ea typeface="Open Sans"/>
                <a:cs typeface="Open Sans"/>
                <a:sym typeface="Open Sans"/>
              </a:rPr>
              <a:t>email us at customerservice@wexhealth.com----or call to speak to  our Participant Services team that’s available to you Monday through Friday from 6 am to 9 pm Central time.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6" name="Shape 4386"/>
        <p:cNvGrpSpPr/>
        <p:nvPr/>
      </p:nvGrpSpPr>
      <p:grpSpPr>
        <a:xfrm>
          <a:off x="0" y="0"/>
          <a:ext cx="0" cy="0"/>
          <a:chOff x="0" y="0"/>
          <a:chExt cx="0" cy="0"/>
        </a:xfrm>
      </p:grpSpPr>
      <p:sp>
        <p:nvSpPr>
          <p:cNvPr id="4387" name="Google Shape;4387;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8" name="Google Shape;4388;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8" name="Shape 3478"/>
        <p:cNvGrpSpPr/>
        <p:nvPr/>
      </p:nvGrpSpPr>
      <p:grpSpPr>
        <a:xfrm>
          <a:off x="0" y="0"/>
          <a:ext cx="0" cy="0"/>
          <a:chOff x="0" y="0"/>
          <a:chExt cx="0" cy="0"/>
        </a:xfrm>
      </p:grpSpPr>
      <p:sp>
        <p:nvSpPr>
          <p:cNvPr id="3479" name="Google Shape;3479;g240a60980c6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0" name="Google Shape;3480;g240a60980c6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“Receipts and Documentation,” select “Upload Valid Documentation.”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5" name="Shape 3485"/>
        <p:cNvGrpSpPr/>
        <p:nvPr/>
      </p:nvGrpSpPr>
      <p:grpSpPr>
        <a:xfrm>
          <a:off x="0" y="0"/>
          <a:ext cx="0" cy="0"/>
          <a:chOff x="0" y="0"/>
          <a:chExt cx="0" cy="0"/>
        </a:xfrm>
      </p:grpSpPr>
      <p:sp>
        <p:nvSpPr>
          <p:cNvPr id="3486" name="Google Shape;3486;g240a60980c6_2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7" name="Google Shape;3487;g240a60980c6_2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requesting you to upload your documentation. Choose a receipt you’ve previously saved to your receipt organizer...</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2" name="Shape 3492"/>
        <p:cNvGrpSpPr/>
        <p:nvPr/>
      </p:nvGrpSpPr>
      <p:grpSpPr>
        <a:xfrm>
          <a:off x="0" y="0"/>
          <a:ext cx="0" cy="0"/>
          <a:chOff x="0" y="0"/>
          <a:chExt cx="0" cy="0"/>
        </a:xfrm>
      </p:grpSpPr>
      <p:sp>
        <p:nvSpPr>
          <p:cNvPr id="3493" name="Google Shape;3493;g240a60980c6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4" name="Google Shape;3494;g240a60980c6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select “Browse” and choose the file containing your receipt.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6.png"/><Relationship Id="rId4" Type="http://schemas.openxmlformats.org/officeDocument/2006/relationships/image" Target="../media/image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36" Type="http://schemas.openxmlformats.org/officeDocument/2006/relationships/theme" Target="../theme/theme3.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113/PROD-89341/How-to-file-a-claim-in-your-online-account?query=How%20to%20file%20a%20claim%20in%20your%20online%20account" TargetMode="External"/><Relationship Id="rId4" Type="http://schemas.openxmlformats.org/officeDocument/2006/relationships/hyperlink" Target="https://www.screencast.com/t/mlCnHPai" TargetMode="External"/><Relationship Id="rId9" Type="http://schemas.openxmlformats.org/officeDocument/2006/relationships/hyperlink" Target="https://wexbenefitskb.egain.cloud/system/templates/selfservice/dbika/help/agent/locale/en-US/portal/308900000001002/content/PROD-9403/How-to-use-EOB-Smart-Scan-in-the-WEX-benefits-mobile-app" TargetMode="External"/><Relationship Id="rId5" Type="http://schemas.openxmlformats.org/officeDocument/2006/relationships/hyperlink" Target="https://wexbenefitskb.egain.cloud/system/templates/selfservice/dbika/help/agent/locale/en-US/portal/308900000001002/content-version/PROD-2273/PROD-83470/How-to-file-a-claim-in-the-WEX-benefits-mobile-app?query=How%20to%20file%20a%20claim%20in%20the%20the%20mobile%20app" TargetMode="External"/><Relationship Id="rId6" Type="http://schemas.openxmlformats.org/officeDocument/2006/relationships/hyperlink" Target="https://www.screencast.com/t/5DqXM6XHW" TargetMode="External"/><Relationship Id="rId7" Type="http://schemas.openxmlformats.org/officeDocument/2006/relationships/hyperlink" Target="https://wexbenefitskb.egain.cloud/system/templates/selfservice/dbika/help/agent/locale/en-US/portal/308900000001002/content-version/PROD-2111/PROD-90225/How-to-send-a-reimbursement-check-directly-to-a-provider-in-your-online-account?query=How%20to%20send%20a%20reimbursement%20check%20directly%20to%20a%20provider%20in%20your%20online%20account%09" TargetMode="External"/><Relationship Id="rId8" Type="http://schemas.openxmlformats.org/officeDocument/2006/relationships/hyperlink" Target="https://www.screencast.com/t/lqWCjoFVtTP" TargetMode="External"/><Relationship Id="rId11" Type="http://schemas.openxmlformats.org/officeDocument/2006/relationships/hyperlink" Target="https://wexbenefitskb.egain.cloud/system/templates/selfservice/dbika/help/agent/locale/en-US/portal/308900000001002/content-version/PROD-3579/PROD-67415/How-to-use-the-WEX-benefits-mobile-app-eligible-expense-scanner?query=How%20to%20use%20the%20benefits%20mobile%20app%20eligible%20expense%20scanner" TargetMode="External"/><Relationship Id="rId10" Type="http://schemas.openxmlformats.org/officeDocument/2006/relationships/hyperlink" Target="https://www.screencast.com/t/24bHgWtH" TargetMode="External"/><Relationship Id="rId12" Type="http://schemas.openxmlformats.org/officeDocument/2006/relationships/hyperlink" Target="https://www.screencast.com/t/hGVvys7GQ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0.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22.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41.png"/><Relationship Id="rId5"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image" Target="../media/image60.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6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60.png"/><Relationship Id="rId4" Type="http://schemas.openxmlformats.org/officeDocument/2006/relationships/image" Target="../media/image49.png"/><Relationship Id="rId5"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60.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60.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60.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image" Target="../media/image60.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4.xml"/><Relationship Id="rId3" Type="http://schemas.openxmlformats.org/officeDocument/2006/relationships/image" Target="../media/image60.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60.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 Id="rId3"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65.png"/><Relationship Id="rId4" Type="http://schemas.openxmlformats.org/officeDocument/2006/relationships/image" Target="../media/image71.png"/><Relationship Id="rId5"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1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 Id="rId3" Type="http://schemas.openxmlformats.org/officeDocument/2006/relationships/image" Target="../media/image62.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5.xml"/><Relationship Id="rId3" Type="http://schemas.openxmlformats.org/officeDocument/2006/relationships/image" Target="../media/image66.png"/><Relationship Id="rId4" Type="http://schemas.openxmlformats.org/officeDocument/2006/relationships/image" Target="../media/image63.png"/><Relationship Id="rId5"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1" name="Shape 3421"/>
        <p:cNvGrpSpPr/>
        <p:nvPr/>
      </p:nvGrpSpPr>
      <p:grpSpPr>
        <a:xfrm>
          <a:off x="0" y="0"/>
          <a:ext cx="0" cy="0"/>
          <a:chOff x="0" y="0"/>
          <a:chExt cx="0" cy="0"/>
        </a:xfrm>
      </p:grpSpPr>
      <p:sp>
        <p:nvSpPr>
          <p:cNvPr id="3422" name="Google Shape;3422;p49"/>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3423" name="Google Shape;3423;p49"/>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3424" name="Google Shape;3424;p49"/>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file a claim in your online </a:t>
            </a:r>
            <a:r>
              <a:rPr lang="en" sz="1000">
                <a:solidFill>
                  <a:srgbClr val="FFFFFF"/>
                </a:solidFill>
                <a:latin typeface="Inter Medium"/>
                <a:ea typeface="Inter Medium"/>
                <a:cs typeface="Inter Medium"/>
                <a:sym typeface="Inter Medium"/>
              </a:rPr>
              <a:t>account</a:t>
            </a:r>
            <a:r>
              <a:rPr lang="en" sz="1000">
                <a:solidFill>
                  <a:srgbClr val="FFFFFF"/>
                </a:solidFill>
                <a:latin typeface="Inter Medium"/>
                <a:ea typeface="Inter Medium"/>
                <a:cs typeface="Inter Medium"/>
                <a:sym typeface="Inter Medium"/>
              </a:rPr>
              <a:t>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chemeClr val="lt1"/>
                </a:solidFill>
                <a:latin typeface="Inter Medium"/>
                <a:ea typeface="Inter Medium"/>
                <a:cs typeface="Inter Medium"/>
                <a:sym typeface="Inter Medium"/>
              </a:rPr>
              <a:t>How to file a claim in the the mobile app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send a </a:t>
            </a:r>
            <a:r>
              <a:rPr lang="en" sz="1000">
                <a:solidFill>
                  <a:srgbClr val="FFFFFF"/>
                </a:solidFill>
                <a:latin typeface="Inter Medium"/>
                <a:ea typeface="Inter Medium"/>
                <a:cs typeface="Inter Medium"/>
                <a:sym typeface="Inter Medium"/>
              </a:rPr>
              <a:t>reimbursement</a:t>
            </a:r>
            <a:r>
              <a:rPr lang="en" sz="1000">
                <a:solidFill>
                  <a:srgbClr val="FFFFFF"/>
                </a:solidFill>
                <a:latin typeface="Inter Medium"/>
                <a:ea typeface="Inter Medium"/>
                <a:cs typeface="Inter Medium"/>
                <a:sym typeface="Inter Medium"/>
              </a:rPr>
              <a:t> check directly to a provider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use the </a:t>
            </a:r>
            <a:r>
              <a:rPr lang="en" sz="1000">
                <a:solidFill>
                  <a:srgbClr val="FFFFFF"/>
                </a:solidFill>
                <a:latin typeface="Inter Medium"/>
                <a:ea typeface="Inter Medium"/>
                <a:cs typeface="Inter Medium"/>
                <a:sym typeface="Inter Medium"/>
              </a:rPr>
              <a:t>Explanation</a:t>
            </a:r>
            <a:r>
              <a:rPr lang="en" sz="1000">
                <a:solidFill>
                  <a:srgbClr val="FFFFFF"/>
                </a:solidFill>
                <a:latin typeface="Inter Medium"/>
                <a:ea typeface="Inter Medium"/>
                <a:cs typeface="Inter Medium"/>
                <a:sym typeface="Inter Medium"/>
              </a:rPr>
              <a:t> of Benefits (EOB) Smart Scan feature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0">
                  <a:extLst>
                    <a:ext uri="{A12FA001-AC4F-418D-AE19-62706E023703}">
                      <ahyp:hlinkClr val="tx"/>
                    </a:ext>
                  </a:extLst>
                </a:hlinkClick>
              </a:rPr>
              <a:t>Video </a:t>
            </a:r>
            <a:r>
              <a:rPr b="1" lang="en" sz="1000">
                <a:solidFill>
                  <a:srgbClr val="FFFFFF"/>
                </a:solidFill>
                <a:latin typeface="Inter"/>
                <a:ea typeface="Inter"/>
                <a:cs typeface="Inter"/>
                <a:sym typeface="Inter"/>
              </a:rPr>
              <a:t> </a:t>
            </a:r>
            <a:endParaRPr b="1" sz="1000">
              <a:solidFill>
                <a:srgbClr val="FFFFFF"/>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use the WEX  benefits mobile app eligible expense scanner</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1">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2">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02" name="Shape 3502"/>
        <p:cNvGrpSpPr/>
        <p:nvPr/>
      </p:nvGrpSpPr>
      <p:grpSpPr>
        <a:xfrm>
          <a:off x="0" y="0"/>
          <a:ext cx="0" cy="0"/>
          <a:chOff x="0" y="0"/>
          <a:chExt cx="0" cy="0"/>
        </a:xfrm>
      </p:grpSpPr>
      <p:pic>
        <p:nvPicPr>
          <p:cNvPr id="3503" name="Google Shape;3503;p58"/>
          <p:cNvPicPr preferRelativeResize="0"/>
          <p:nvPr/>
        </p:nvPicPr>
        <p:blipFill rotWithShape="1">
          <a:blip r:embed="rId3">
            <a:alphaModFix/>
          </a:blip>
          <a:srcRect b="9399" l="24434" r="25090" t="25052"/>
          <a:stretch/>
        </p:blipFill>
        <p:spPr>
          <a:xfrm>
            <a:off x="1817250" y="1240000"/>
            <a:ext cx="5515800" cy="3615000"/>
          </a:xfrm>
          <a:prstGeom prst="rect">
            <a:avLst/>
          </a:prstGeom>
          <a:noFill/>
          <a:ln>
            <a:noFill/>
          </a:ln>
          <a:effectLst>
            <a:outerShdw blurRad="57150" rotWithShape="0" algn="bl" dir="5400000" dist="19050">
              <a:srgbClr val="000000">
                <a:alpha val="50000"/>
              </a:srgbClr>
            </a:outerShdw>
          </a:effectLst>
        </p:spPr>
      </p:pic>
      <p:sp>
        <p:nvSpPr>
          <p:cNvPr id="3504" name="Google Shape;3504;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05" name="Google Shape;3505;p58"/>
          <p:cNvSpPr/>
          <p:nvPr/>
        </p:nvSpPr>
        <p:spPr>
          <a:xfrm>
            <a:off x="5747900" y="33120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09" name="Shape 3509"/>
        <p:cNvGrpSpPr/>
        <p:nvPr/>
      </p:nvGrpSpPr>
      <p:grpSpPr>
        <a:xfrm>
          <a:off x="0" y="0"/>
          <a:ext cx="0" cy="0"/>
          <a:chOff x="0" y="0"/>
          <a:chExt cx="0" cy="0"/>
        </a:xfrm>
      </p:grpSpPr>
      <p:sp>
        <p:nvSpPr>
          <p:cNvPr id="3510" name="Google Shape;3510;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11" name="Google Shape;3511;p59"/>
          <p:cNvPicPr preferRelativeResize="0"/>
          <p:nvPr/>
        </p:nvPicPr>
        <p:blipFill rotWithShape="1">
          <a:blip r:embed="rId3">
            <a:alphaModFix/>
          </a:blip>
          <a:srcRect b="3181" l="24646" r="25390" t="22995"/>
          <a:stretch/>
        </p:blipFill>
        <p:spPr>
          <a:xfrm>
            <a:off x="1796900" y="916825"/>
            <a:ext cx="5550202" cy="4139299"/>
          </a:xfrm>
          <a:prstGeom prst="rect">
            <a:avLst/>
          </a:prstGeom>
          <a:noFill/>
          <a:ln>
            <a:noFill/>
          </a:ln>
          <a:effectLst>
            <a:outerShdw blurRad="57150" rotWithShape="0" algn="bl" dir="5400000" dist="19050">
              <a:srgbClr val="000000">
                <a:alpha val="50000"/>
              </a:srgbClr>
            </a:outerShdw>
          </a:effectLst>
        </p:spPr>
      </p:pic>
      <p:sp>
        <p:nvSpPr>
          <p:cNvPr id="3512" name="Google Shape;3512;p59"/>
          <p:cNvSpPr/>
          <p:nvPr/>
        </p:nvSpPr>
        <p:spPr>
          <a:xfrm>
            <a:off x="7058825" y="41926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16" name="Shape 3516"/>
        <p:cNvGrpSpPr/>
        <p:nvPr/>
      </p:nvGrpSpPr>
      <p:grpSpPr>
        <a:xfrm>
          <a:off x="0" y="0"/>
          <a:ext cx="0" cy="0"/>
          <a:chOff x="0" y="0"/>
          <a:chExt cx="0" cy="0"/>
        </a:xfrm>
      </p:grpSpPr>
      <p:sp>
        <p:nvSpPr>
          <p:cNvPr id="3517" name="Google Shape;3517;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18" name="Google Shape;3518;p60"/>
          <p:cNvPicPr preferRelativeResize="0"/>
          <p:nvPr/>
        </p:nvPicPr>
        <p:blipFill rotWithShape="1">
          <a:blip r:embed="rId3">
            <a:alphaModFix/>
          </a:blip>
          <a:srcRect b="38644" l="33138" r="33545" t="22837"/>
          <a:stretch/>
        </p:blipFill>
        <p:spPr>
          <a:xfrm>
            <a:off x="2133750" y="1109025"/>
            <a:ext cx="4873627" cy="2567649"/>
          </a:xfrm>
          <a:prstGeom prst="rect">
            <a:avLst/>
          </a:prstGeom>
          <a:noFill/>
          <a:ln>
            <a:noFill/>
          </a:ln>
          <a:effectLst>
            <a:outerShdw blurRad="57150" rotWithShape="0" algn="bl" dir="5400000" dist="19050">
              <a:srgbClr val="000000">
                <a:alpha val="50000"/>
              </a:srgbClr>
            </a:outerShdw>
          </a:effectLst>
        </p:spPr>
      </p:pic>
      <p:pic>
        <p:nvPicPr>
          <p:cNvPr id="3519" name="Google Shape;3519;p60"/>
          <p:cNvPicPr preferRelativeResize="0"/>
          <p:nvPr/>
        </p:nvPicPr>
        <p:blipFill rotWithShape="1">
          <a:blip r:embed="rId3">
            <a:alphaModFix/>
          </a:blip>
          <a:srcRect b="1211" l="33138" r="33545" t="79680"/>
          <a:stretch/>
        </p:blipFill>
        <p:spPr>
          <a:xfrm>
            <a:off x="2136636" y="3634514"/>
            <a:ext cx="4873613" cy="1273835"/>
          </a:xfrm>
          <a:prstGeom prst="rect">
            <a:avLst/>
          </a:prstGeom>
          <a:noFill/>
          <a:ln>
            <a:noFill/>
          </a:ln>
          <a:effectLst>
            <a:outerShdw blurRad="57150" rotWithShape="0" algn="bl" dir="5400000" dist="19050">
              <a:srgbClr val="000000">
                <a:alpha val="50000"/>
              </a:srgbClr>
            </a:outerShdw>
          </a:effectLst>
        </p:spPr>
      </p:pic>
      <p:sp>
        <p:nvSpPr>
          <p:cNvPr id="3520" name="Google Shape;3520;p60"/>
          <p:cNvSpPr/>
          <p:nvPr/>
        </p:nvSpPr>
        <p:spPr>
          <a:xfrm>
            <a:off x="6742575" y="45478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24" name="Shape 3524"/>
        <p:cNvGrpSpPr/>
        <p:nvPr/>
      </p:nvGrpSpPr>
      <p:grpSpPr>
        <a:xfrm>
          <a:off x="0" y="0"/>
          <a:ext cx="0" cy="0"/>
          <a:chOff x="0" y="0"/>
          <a:chExt cx="0" cy="0"/>
        </a:xfrm>
      </p:grpSpPr>
      <p:pic>
        <p:nvPicPr>
          <p:cNvPr id="3525" name="Google Shape;3525;p61"/>
          <p:cNvPicPr preferRelativeResize="0"/>
          <p:nvPr/>
        </p:nvPicPr>
        <p:blipFill rotWithShape="1">
          <a:blip r:embed="rId3">
            <a:alphaModFix/>
          </a:blip>
          <a:srcRect b="0" l="24677" r="25277" t="25272"/>
          <a:stretch/>
        </p:blipFill>
        <p:spPr>
          <a:xfrm>
            <a:off x="1825538" y="916825"/>
            <a:ext cx="5492923" cy="4139299"/>
          </a:xfrm>
          <a:prstGeom prst="rect">
            <a:avLst/>
          </a:prstGeom>
          <a:noFill/>
          <a:ln>
            <a:noFill/>
          </a:ln>
          <a:effectLst>
            <a:outerShdw blurRad="57150" rotWithShape="0" algn="bl" dir="5400000" dist="19050">
              <a:srgbClr val="000000">
                <a:alpha val="50000"/>
              </a:srgbClr>
            </a:outerShdw>
          </a:effectLst>
        </p:spPr>
      </p:pic>
      <p:sp>
        <p:nvSpPr>
          <p:cNvPr id="3526" name="Google Shape;3526;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27" name="Google Shape;3527;p61"/>
          <p:cNvSpPr/>
          <p:nvPr/>
        </p:nvSpPr>
        <p:spPr>
          <a:xfrm>
            <a:off x="7010450" y="32160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31" name="Shape 3531"/>
        <p:cNvGrpSpPr/>
        <p:nvPr/>
      </p:nvGrpSpPr>
      <p:grpSpPr>
        <a:xfrm>
          <a:off x="0" y="0"/>
          <a:ext cx="0" cy="0"/>
          <a:chOff x="0" y="0"/>
          <a:chExt cx="0" cy="0"/>
        </a:xfrm>
      </p:grpSpPr>
      <p:pic>
        <p:nvPicPr>
          <p:cNvPr id="3532" name="Google Shape;3532;p62"/>
          <p:cNvPicPr preferRelativeResize="0"/>
          <p:nvPr/>
        </p:nvPicPr>
        <p:blipFill rotWithShape="1">
          <a:blip r:embed="rId3">
            <a:alphaModFix/>
          </a:blip>
          <a:srcRect b="0" l="24677" r="25277" t="25272"/>
          <a:stretch/>
        </p:blipFill>
        <p:spPr>
          <a:xfrm>
            <a:off x="1825538" y="916825"/>
            <a:ext cx="5492923" cy="4139299"/>
          </a:xfrm>
          <a:prstGeom prst="rect">
            <a:avLst/>
          </a:prstGeom>
          <a:noFill/>
          <a:ln>
            <a:noFill/>
          </a:ln>
          <a:effectLst>
            <a:outerShdw blurRad="57150" rotWithShape="0" algn="bl" dir="5400000" dist="19050">
              <a:srgbClr val="000000">
                <a:alpha val="50000"/>
              </a:srgbClr>
            </a:outerShdw>
          </a:effectLst>
        </p:spPr>
      </p:pic>
      <p:sp>
        <p:nvSpPr>
          <p:cNvPr id="3533" name="Google Shape;3533;p6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34" name="Google Shape;3534;p62"/>
          <p:cNvSpPr/>
          <p:nvPr/>
        </p:nvSpPr>
        <p:spPr>
          <a:xfrm>
            <a:off x="5007887" y="4066190"/>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38" name="Shape 3538"/>
        <p:cNvGrpSpPr/>
        <p:nvPr/>
      </p:nvGrpSpPr>
      <p:grpSpPr>
        <a:xfrm>
          <a:off x="0" y="0"/>
          <a:ext cx="0" cy="0"/>
          <a:chOff x="0" y="0"/>
          <a:chExt cx="0" cy="0"/>
        </a:xfrm>
      </p:grpSpPr>
      <p:pic>
        <p:nvPicPr>
          <p:cNvPr id="3539" name="Google Shape;3539;p63"/>
          <p:cNvPicPr preferRelativeResize="0"/>
          <p:nvPr/>
        </p:nvPicPr>
        <p:blipFill rotWithShape="1">
          <a:blip r:embed="rId3">
            <a:alphaModFix/>
          </a:blip>
          <a:srcRect b="0" l="24677" r="25277" t="25272"/>
          <a:stretch/>
        </p:blipFill>
        <p:spPr>
          <a:xfrm>
            <a:off x="1825538" y="916825"/>
            <a:ext cx="5492923" cy="4139299"/>
          </a:xfrm>
          <a:prstGeom prst="rect">
            <a:avLst/>
          </a:prstGeom>
          <a:noFill/>
          <a:ln>
            <a:noFill/>
          </a:ln>
          <a:effectLst>
            <a:outerShdw blurRad="57150" rotWithShape="0" algn="bl" dir="5400000" dist="19050">
              <a:srgbClr val="000000">
                <a:alpha val="50000"/>
              </a:srgbClr>
            </a:outerShdw>
          </a:effectLst>
        </p:spPr>
      </p:pic>
      <p:pic>
        <p:nvPicPr>
          <p:cNvPr id="3540" name="Google Shape;3540;p63"/>
          <p:cNvPicPr preferRelativeResize="0"/>
          <p:nvPr/>
        </p:nvPicPr>
        <p:blipFill rotWithShape="1">
          <a:blip r:embed="rId4">
            <a:alphaModFix/>
          </a:blip>
          <a:srcRect b="37778" l="54141" r="27353" t="59950"/>
          <a:stretch/>
        </p:blipFill>
        <p:spPr>
          <a:xfrm>
            <a:off x="4919472" y="4005072"/>
            <a:ext cx="2184826" cy="184649"/>
          </a:xfrm>
          <a:prstGeom prst="rect">
            <a:avLst/>
          </a:prstGeom>
          <a:noFill/>
          <a:ln>
            <a:noFill/>
          </a:ln>
        </p:spPr>
      </p:pic>
      <p:pic>
        <p:nvPicPr>
          <p:cNvPr id="3541" name="Google Shape;3541;p63"/>
          <p:cNvPicPr preferRelativeResize="0"/>
          <p:nvPr/>
        </p:nvPicPr>
        <p:blipFill rotWithShape="1">
          <a:blip r:embed="rId4">
            <a:alphaModFix/>
          </a:blip>
          <a:srcRect b="30849" l="67730" r="28404" t="66423"/>
          <a:stretch/>
        </p:blipFill>
        <p:spPr>
          <a:xfrm>
            <a:off x="6502675" y="4709160"/>
            <a:ext cx="482774" cy="240350"/>
          </a:xfrm>
          <a:prstGeom prst="rect">
            <a:avLst/>
          </a:prstGeom>
          <a:noFill/>
          <a:ln>
            <a:noFill/>
          </a:ln>
        </p:spPr>
      </p:pic>
      <p:sp>
        <p:nvSpPr>
          <p:cNvPr id="3542" name="Google Shape;3542;p63"/>
          <p:cNvSpPr/>
          <p:nvPr/>
        </p:nvSpPr>
        <p:spPr>
          <a:xfrm>
            <a:off x="2161425" y="4230575"/>
            <a:ext cx="2808600" cy="15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63"/>
          <p:cNvSpPr/>
          <p:nvPr/>
        </p:nvSpPr>
        <p:spPr>
          <a:xfrm>
            <a:off x="7026325" y="46065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6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48" name="Shape 3548"/>
        <p:cNvGrpSpPr/>
        <p:nvPr/>
      </p:nvGrpSpPr>
      <p:grpSpPr>
        <a:xfrm>
          <a:off x="0" y="0"/>
          <a:ext cx="0" cy="0"/>
          <a:chOff x="0" y="0"/>
          <a:chExt cx="0" cy="0"/>
        </a:xfrm>
      </p:grpSpPr>
      <p:sp>
        <p:nvSpPr>
          <p:cNvPr id="3549" name="Google Shape;3549;p64"/>
          <p:cNvSpPr txBox="1"/>
          <p:nvPr>
            <p:ph type="ctrTitle"/>
          </p:nvPr>
        </p:nvSpPr>
        <p:spPr>
          <a:xfrm>
            <a:off x="311700" y="1643525"/>
            <a:ext cx="4260300" cy="2132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send a check directly to a provider </a:t>
            </a:r>
            <a:endParaRPr sz="4000"/>
          </a:p>
        </p:txBody>
      </p:sp>
      <p:pic>
        <p:nvPicPr>
          <p:cNvPr id="3550" name="Google Shape;3550;p64"/>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3551" name="Google Shape;3551;p64"/>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3552" name="Google Shape;3552;p64"/>
          <p:cNvPicPr preferRelativeResize="0"/>
          <p:nvPr/>
        </p:nvPicPr>
        <p:blipFill rotWithShape="1">
          <a:blip r:embed="rId4">
            <a:alphaModFix/>
          </a:blip>
          <a:srcRect b="0" l="35322" r="11410" t="0"/>
          <a:stretch/>
        </p:blipFill>
        <p:spPr>
          <a:xfrm>
            <a:off x="5033275" y="0"/>
            <a:ext cx="411072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56" name="Shape 3556"/>
        <p:cNvGrpSpPr/>
        <p:nvPr/>
      </p:nvGrpSpPr>
      <p:grpSpPr>
        <a:xfrm>
          <a:off x="0" y="0"/>
          <a:ext cx="0" cy="0"/>
          <a:chOff x="0" y="0"/>
          <a:chExt cx="0" cy="0"/>
        </a:xfrm>
      </p:grpSpPr>
      <p:pic>
        <p:nvPicPr>
          <p:cNvPr id="3557" name="Google Shape;3557;p65"/>
          <p:cNvPicPr preferRelativeResize="0"/>
          <p:nvPr/>
        </p:nvPicPr>
        <p:blipFill rotWithShape="1">
          <a:blip r:embed="rId3">
            <a:alphaModFix/>
          </a:blip>
          <a:srcRect b="2978" l="0" r="0" t="0"/>
          <a:stretch/>
        </p:blipFill>
        <p:spPr>
          <a:xfrm>
            <a:off x="471250" y="886650"/>
            <a:ext cx="6245700" cy="3767400"/>
          </a:xfrm>
          <a:prstGeom prst="rect">
            <a:avLst/>
          </a:prstGeom>
          <a:noFill/>
          <a:ln>
            <a:noFill/>
          </a:ln>
          <a:effectLst>
            <a:outerShdw blurRad="57150" rotWithShape="0" algn="bl" dir="5400000" dist="19050">
              <a:srgbClr val="000000">
                <a:alpha val="50000"/>
              </a:srgbClr>
            </a:outerShdw>
          </a:effectLst>
        </p:spPr>
      </p:pic>
      <p:sp>
        <p:nvSpPr>
          <p:cNvPr id="3558" name="Google Shape;3558;p6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59" name="Google Shape;3559;p65"/>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560" name="Google Shape;3560;p65"/>
          <p:cNvSpPr/>
          <p:nvPr/>
        </p:nvSpPr>
        <p:spPr>
          <a:xfrm>
            <a:off x="2585025" y="38501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65"/>
          <p:cNvSpPr/>
          <p:nvPr/>
        </p:nvSpPr>
        <p:spPr>
          <a:xfrm>
            <a:off x="6747447" y="887568"/>
            <a:ext cx="1968300" cy="3767400"/>
          </a:xfrm>
          <a:prstGeom prst="roundRect">
            <a:avLst>
              <a:gd fmla="val 5336" name="adj"/>
            </a:avLst>
          </a:prstGeom>
          <a:solidFill>
            <a:srgbClr val="FFFFFF"/>
          </a:solidFill>
          <a:ln>
            <a:noFill/>
          </a:ln>
          <a:effectLst>
            <a:outerShdw blurRad="514350" rotWithShape="0" algn="bl" dir="5400000" dist="114300">
              <a:srgbClr val="D2D6D9">
                <a:alpha val="50000"/>
              </a:srgb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rgbClr val="253746"/>
                </a:solidFill>
                <a:latin typeface="Inter ExtraBold"/>
                <a:ea typeface="Inter ExtraBold"/>
                <a:cs typeface="Inter ExtraBold"/>
                <a:sym typeface="Inter ExtraBold"/>
              </a:rPr>
              <a:t>“I Want To:”</a:t>
            </a:r>
            <a:endParaRPr>
              <a:solidFill>
                <a:srgbClr val="253746"/>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rgbClr val="C8102E"/>
              </a:buClr>
              <a:buSzPts val="1200"/>
              <a:buFont typeface="Inter"/>
              <a:buChar char="●"/>
            </a:pPr>
            <a:r>
              <a:rPr b="1" lang="en" sz="1200">
                <a:solidFill>
                  <a:srgbClr val="C8102E"/>
                </a:solidFill>
                <a:latin typeface="Inter"/>
                <a:ea typeface="Inter"/>
                <a:cs typeface="Inter"/>
                <a:sym typeface="Inter"/>
              </a:rPr>
              <a:t>Send Payment</a:t>
            </a:r>
            <a:endParaRPr sz="1200">
              <a:solidFill>
                <a:srgbClr val="253746"/>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65" name="Shape 3565"/>
        <p:cNvGrpSpPr/>
        <p:nvPr/>
      </p:nvGrpSpPr>
      <p:grpSpPr>
        <a:xfrm>
          <a:off x="0" y="0"/>
          <a:ext cx="0" cy="0"/>
          <a:chOff x="0" y="0"/>
          <a:chExt cx="0" cy="0"/>
        </a:xfrm>
      </p:grpSpPr>
      <p:pic>
        <p:nvPicPr>
          <p:cNvPr id="3566" name="Google Shape;3566;p66"/>
          <p:cNvPicPr preferRelativeResize="0"/>
          <p:nvPr/>
        </p:nvPicPr>
        <p:blipFill rotWithShape="1">
          <a:blip r:embed="rId3">
            <a:alphaModFix/>
          </a:blip>
          <a:srcRect b="28796" l="22863" r="23262" t="28792"/>
          <a:stretch/>
        </p:blipFill>
        <p:spPr>
          <a:xfrm>
            <a:off x="471250" y="887575"/>
            <a:ext cx="6200002" cy="3767400"/>
          </a:xfrm>
          <a:prstGeom prst="rect">
            <a:avLst/>
          </a:prstGeom>
          <a:noFill/>
          <a:ln>
            <a:noFill/>
          </a:ln>
          <a:effectLst>
            <a:outerShdw blurRad="57150" rotWithShape="0" algn="bl" dir="5400000" dist="19050">
              <a:srgbClr val="000000">
                <a:alpha val="50000"/>
              </a:srgbClr>
            </a:outerShdw>
          </a:effectLst>
        </p:spPr>
      </p:pic>
      <p:sp>
        <p:nvSpPr>
          <p:cNvPr id="3567" name="Google Shape;3567;p6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68" name="Google Shape;3568;p66"/>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569" name="Google Shape;3569;p66"/>
          <p:cNvSpPr/>
          <p:nvPr/>
        </p:nvSpPr>
        <p:spPr>
          <a:xfrm>
            <a:off x="4155175" y="34662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66"/>
          <p:cNvSpPr/>
          <p:nvPr/>
        </p:nvSpPr>
        <p:spPr>
          <a:xfrm>
            <a:off x="6747447" y="887568"/>
            <a:ext cx="1968300" cy="3767400"/>
          </a:xfrm>
          <a:prstGeom prst="roundRect">
            <a:avLst>
              <a:gd fmla="val 5336" name="adj"/>
            </a:avLst>
          </a:prstGeom>
          <a:solidFill>
            <a:srgbClr val="FFFFFF"/>
          </a:solidFill>
          <a:ln>
            <a:noFill/>
          </a:ln>
          <a:effectLst>
            <a:outerShdw blurRad="514350" rotWithShape="0" algn="bl" dir="5400000" dist="114300">
              <a:srgbClr val="D2D6D9">
                <a:alpha val="50000"/>
              </a:srgb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rgbClr val="253746"/>
                </a:solidFill>
                <a:latin typeface="Inter ExtraBold"/>
                <a:ea typeface="Inter ExtraBold"/>
                <a:cs typeface="Inter ExtraBold"/>
                <a:sym typeface="Inter ExtraBold"/>
              </a:rPr>
              <a:t>“Pay To”</a:t>
            </a:r>
            <a:endParaRPr>
              <a:solidFill>
                <a:srgbClr val="253746"/>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rgbClr val="C8102E"/>
              </a:buClr>
              <a:buSzPts val="1200"/>
              <a:buFont typeface="Inter"/>
              <a:buChar char="●"/>
            </a:pPr>
            <a:r>
              <a:rPr b="1" lang="en" sz="1200">
                <a:solidFill>
                  <a:srgbClr val="C8102E"/>
                </a:solidFill>
                <a:latin typeface="Inter"/>
                <a:ea typeface="Inter"/>
                <a:cs typeface="Inter"/>
                <a:sym typeface="Inter"/>
              </a:rPr>
              <a:t>Someone Else</a:t>
            </a:r>
            <a:endParaRPr sz="1200">
              <a:solidFill>
                <a:srgbClr val="253746"/>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74" name="Shape 3574"/>
        <p:cNvGrpSpPr/>
        <p:nvPr/>
      </p:nvGrpSpPr>
      <p:grpSpPr>
        <a:xfrm>
          <a:off x="0" y="0"/>
          <a:ext cx="0" cy="0"/>
          <a:chOff x="0" y="0"/>
          <a:chExt cx="0" cy="0"/>
        </a:xfrm>
      </p:grpSpPr>
      <p:sp>
        <p:nvSpPr>
          <p:cNvPr id="3575" name="Google Shape;3575;p67"/>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pic>
        <p:nvPicPr>
          <p:cNvPr id="3576" name="Google Shape;3576;p67"/>
          <p:cNvPicPr preferRelativeResize="0"/>
          <p:nvPr/>
        </p:nvPicPr>
        <p:blipFill rotWithShape="1">
          <a:blip r:embed="rId3">
            <a:alphaModFix/>
          </a:blip>
          <a:srcRect b="28796" l="22863" r="23262" t="28792"/>
          <a:stretch/>
        </p:blipFill>
        <p:spPr>
          <a:xfrm>
            <a:off x="471250" y="887575"/>
            <a:ext cx="6200002" cy="3767400"/>
          </a:xfrm>
          <a:prstGeom prst="rect">
            <a:avLst/>
          </a:prstGeom>
          <a:noFill/>
          <a:ln>
            <a:noFill/>
          </a:ln>
          <a:effectLst>
            <a:outerShdw blurRad="57150" rotWithShape="0" algn="bl" dir="5400000" dist="19050">
              <a:srgbClr val="000000">
                <a:alpha val="50000"/>
              </a:srgbClr>
            </a:outerShdw>
          </a:effectLst>
        </p:spPr>
      </p:pic>
      <p:sp>
        <p:nvSpPr>
          <p:cNvPr id="3577" name="Google Shape;3577;p67"/>
          <p:cNvSpPr/>
          <p:nvPr/>
        </p:nvSpPr>
        <p:spPr>
          <a:xfrm>
            <a:off x="6747447" y="887568"/>
            <a:ext cx="1968300" cy="3767400"/>
          </a:xfrm>
          <a:prstGeom prst="roundRect">
            <a:avLst>
              <a:gd fmla="val 5336" name="adj"/>
            </a:avLst>
          </a:prstGeom>
          <a:solidFill>
            <a:srgbClr val="FFFFFF"/>
          </a:solidFill>
          <a:ln>
            <a:noFill/>
          </a:ln>
          <a:effectLst>
            <a:outerShdw blurRad="514350" rotWithShape="0" algn="bl" dir="5400000" dist="114300">
              <a:srgbClr val="D2D6D9">
                <a:alpha val="50000"/>
              </a:srgb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rgbClr val="253746"/>
                </a:solidFill>
                <a:latin typeface="Inter ExtraBold"/>
                <a:ea typeface="Inter ExtraBold"/>
                <a:cs typeface="Inter ExtraBold"/>
                <a:sym typeface="Inter ExtraBold"/>
              </a:rPr>
              <a:t>Enter provider information</a:t>
            </a:r>
            <a:endParaRPr>
              <a:solidFill>
                <a:srgbClr val="253746"/>
              </a:solidFill>
              <a:latin typeface="Inter ExtraBold"/>
              <a:ea typeface="Inter ExtraBold"/>
              <a:cs typeface="Inter ExtraBold"/>
              <a:sym typeface="Inter ExtraBold"/>
            </a:endParaRPr>
          </a:p>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pic>
        <p:nvPicPr>
          <p:cNvPr id="3578" name="Google Shape;3578;p67"/>
          <p:cNvPicPr preferRelativeResize="0"/>
          <p:nvPr/>
        </p:nvPicPr>
        <p:blipFill rotWithShape="1">
          <a:blip r:embed="rId4">
            <a:alphaModFix/>
          </a:blip>
          <a:srcRect b="47420" l="26976" r="27768" t="27599"/>
          <a:stretch/>
        </p:blipFill>
        <p:spPr>
          <a:xfrm>
            <a:off x="872225" y="1583125"/>
            <a:ext cx="5375102" cy="3071848"/>
          </a:xfrm>
          <a:prstGeom prst="rect">
            <a:avLst/>
          </a:prstGeom>
          <a:noFill/>
          <a:ln>
            <a:noFill/>
          </a:ln>
        </p:spPr>
      </p:pic>
      <p:sp>
        <p:nvSpPr>
          <p:cNvPr id="3579" name="Google Shape;3579;p67"/>
          <p:cNvSpPr/>
          <p:nvPr/>
        </p:nvSpPr>
        <p:spPr>
          <a:xfrm>
            <a:off x="953475" y="4261375"/>
            <a:ext cx="4881000" cy="3936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67"/>
          <p:cNvSpPr/>
          <p:nvPr/>
        </p:nvSpPr>
        <p:spPr>
          <a:xfrm>
            <a:off x="3014750" y="2420338"/>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67"/>
          <p:cNvSpPr/>
          <p:nvPr/>
        </p:nvSpPr>
        <p:spPr>
          <a:xfrm>
            <a:off x="2928375" y="2126238"/>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2" name="Google Shape;3582;p67"/>
          <p:cNvPicPr preferRelativeResize="0"/>
          <p:nvPr/>
        </p:nvPicPr>
        <p:blipFill rotWithShape="1">
          <a:blip r:embed="rId5">
            <a:alphaModFix/>
          </a:blip>
          <a:srcRect b="47294" l="26405" r="27262" t="27816"/>
          <a:stretch/>
        </p:blipFill>
        <p:spPr>
          <a:xfrm>
            <a:off x="872225" y="1585100"/>
            <a:ext cx="5375102" cy="2989823"/>
          </a:xfrm>
          <a:prstGeom prst="rect">
            <a:avLst/>
          </a:prstGeom>
          <a:noFill/>
          <a:ln>
            <a:noFill/>
          </a:ln>
        </p:spPr>
      </p:pic>
      <p:sp>
        <p:nvSpPr>
          <p:cNvPr id="3583" name="Google Shape;3583;p67"/>
          <p:cNvSpPr/>
          <p:nvPr/>
        </p:nvSpPr>
        <p:spPr>
          <a:xfrm>
            <a:off x="3105650" y="2348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8" name="Shape 3428"/>
        <p:cNvGrpSpPr/>
        <p:nvPr/>
      </p:nvGrpSpPr>
      <p:grpSpPr>
        <a:xfrm>
          <a:off x="0" y="0"/>
          <a:ext cx="0" cy="0"/>
          <a:chOff x="0" y="0"/>
          <a:chExt cx="0" cy="0"/>
        </a:xfrm>
      </p:grpSpPr>
      <p:sp>
        <p:nvSpPr>
          <p:cNvPr id="3429" name="Google Shape;3429;p50"/>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3430" name="Google Shape;3430;p50"/>
          <p:cNvSpPr txBox="1"/>
          <p:nvPr>
            <p:ph idx="1" type="subTitle"/>
          </p:nvPr>
        </p:nvSpPr>
        <p:spPr>
          <a:xfrm>
            <a:off x="311700" y="3370576"/>
            <a:ext cx="4725600" cy="518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claims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87" name="Shape 3587"/>
        <p:cNvGrpSpPr/>
        <p:nvPr/>
      </p:nvGrpSpPr>
      <p:grpSpPr>
        <a:xfrm>
          <a:off x="0" y="0"/>
          <a:ext cx="0" cy="0"/>
          <a:chOff x="0" y="0"/>
          <a:chExt cx="0" cy="0"/>
        </a:xfrm>
      </p:grpSpPr>
      <p:sp>
        <p:nvSpPr>
          <p:cNvPr id="3588" name="Google Shape;3588;p68"/>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89" name="Google Shape;3589;p68"/>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0" name="Google Shape;3590;p68"/>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1" name="Google Shape;3591;p68"/>
          <p:cNvGrpSpPr/>
          <p:nvPr/>
        </p:nvGrpSpPr>
        <p:grpSpPr>
          <a:xfrm>
            <a:off x="810297" y="1432712"/>
            <a:ext cx="347460" cy="347460"/>
            <a:chOff x="1996583" y="1327992"/>
            <a:chExt cx="512100" cy="512100"/>
          </a:xfrm>
        </p:grpSpPr>
        <p:sp>
          <p:nvSpPr>
            <p:cNvPr id="3592" name="Google Shape;3592;p68"/>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68"/>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68"/>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5" name="Google Shape;3595;p68"/>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6" name="Google Shape;3596;p68"/>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68"/>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8" name="Google Shape;3598;p68"/>
          <p:cNvGrpSpPr/>
          <p:nvPr/>
        </p:nvGrpSpPr>
        <p:grpSpPr>
          <a:xfrm>
            <a:off x="3569848" y="1432716"/>
            <a:ext cx="347460" cy="347460"/>
            <a:chOff x="4397325" y="847632"/>
            <a:chExt cx="512100" cy="512100"/>
          </a:xfrm>
        </p:grpSpPr>
        <p:sp>
          <p:nvSpPr>
            <p:cNvPr id="3599" name="Google Shape;3599;p68"/>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68"/>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68"/>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2" name="Google Shape;3602;p68"/>
          <p:cNvGrpSpPr/>
          <p:nvPr/>
        </p:nvGrpSpPr>
        <p:grpSpPr>
          <a:xfrm>
            <a:off x="6323780" y="1432719"/>
            <a:ext cx="347460" cy="347460"/>
            <a:chOff x="1677570" y="2326857"/>
            <a:chExt cx="512100" cy="512100"/>
          </a:xfrm>
        </p:grpSpPr>
        <p:sp>
          <p:nvSpPr>
            <p:cNvPr id="3603" name="Google Shape;3603;p68"/>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68"/>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5" name="Google Shape;3605;p68"/>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Search for your provider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and “Select”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606" name="Google Shape;3606;p68"/>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607" name="Google Shape;3607;p68"/>
          <p:cNvSpPr/>
          <p:nvPr/>
        </p:nvSpPr>
        <p:spPr>
          <a:xfrm>
            <a:off x="5438300" y="823263"/>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08" name="Google Shape;3608;p68"/>
          <p:cNvPicPr preferRelativeResize="0"/>
          <p:nvPr/>
        </p:nvPicPr>
        <p:blipFill rotWithShape="1">
          <a:blip r:embed="rId4">
            <a:alphaModFix/>
          </a:blip>
          <a:srcRect b="28796" l="22863" r="23262" t="28792"/>
          <a:stretch/>
        </p:blipFill>
        <p:spPr>
          <a:xfrm>
            <a:off x="471250" y="887575"/>
            <a:ext cx="6200002" cy="3767400"/>
          </a:xfrm>
          <a:prstGeom prst="rect">
            <a:avLst/>
          </a:prstGeom>
          <a:noFill/>
          <a:ln>
            <a:noFill/>
          </a:ln>
          <a:effectLst>
            <a:outerShdw blurRad="57150" rotWithShape="0" algn="bl" dir="5400000" dist="19050">
              <a:srgbClr val="000000">
                <a:alpha val="50000"/>
              </a:srgbClr>
            </a:outerShdw>
          </a:effectLst>
        </p:spPr>
      </p:pic>
      <p:sp>
        <p:nvSpPr>
          <p:cNvPr id="3609" name="Google Shape;3609;p68"/>
          <p:cNvSpPr/>
          <p:nvPr/>
        </p:nvSpPr>
        <p:spPr>
          <a:xfrm>
            <a:off x="5003675" y="4139838"/>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0" name="Google Shape;3610;p68"/>
          <p:cNvPicPr preferRelativeResize="0"/>
          <p:nvPr/>
        </p:nvPicPr>
        <p:blipFill rotWithShape="1">
          <a:blip r:embed="rId5">
            <a:alphaModFix/>
          </a:blip>
          <a:srcRect b="47294" l="26405" r="27262" t="27816"/>
          <a:stretch/>
        </p:blipFill>
        <p:spPr>
          <a:xfrm>
            <a:off x="872225" y="1585100"/>
            <a:ext cx="5375102" cy="2989823"/>
          </a:xfrm>
          <a:prstGeom prst="rect">
            <a:avLst/>
          </a:prstGeom>
          <a:noFill/>
          <a:ln>
            <a:noFill/>
          </a:ln>
        </p:spPr>
      </p:pic>
      <p:pic>
        <p:nvPicPr>
          <p:cNvPr id="3611" name="Google Shape;3611;p68"/>
          <p:cNvPicPr preferRelativeResize="0"/>
          <p:nvPr/>
        </p:nvPicPr>
        <p:blipFill rotWithShape="1">
          <a:blip r:embed="rId6">
            <a:alphaModFix/>
          </a:blip>
          <a:srcRect b="44940" l="26976" r="41423" t="44805"/>
          <a:stretch/>
        </p:blipFill>
        <p:spPr>
          <a:xfrm>
            <a:off x="872225" y="3324375"/>
            <a:ext cx="3753250" cy="1260973"/>
          </a:xfrm>
          <a:prstGeom prst="rect">
            <a:avLst/>
          </a:prstGeom>
          <a:noFill/>
          <a:ln>
            <a:noFill/>
          </a:ln>
        </p:spPr>
      </p:pic>
      <p:pic>
        <p:nvPicPr>
          <p:cNvPr id="3612" name="Google Shape;3612;p68"/>
          <p:cNvPicPr preferRelativeResize="0"/>
          <p:nvPr/>
        </p:nvPicPr>
        <p:blipFill rotWithShape="1">
          <a:blip r:embed="rId6">
            <a:alphaModFix/>
          </a:blip>
          <a:srcRect b="44941" l="58577" r="27767" t="47436"/>
          <a:stretch/>
        </p:blipFill>
        <p:spPr>
          <a:xfrm>
            <a:off x="4625475" y="3647925"/>
            <a:ext cx="1621848" cy="937426"/>
          </a:xfrm>
          <a:prstGeom prst="rect">
            <a:avLst/>
          </a:prstGeom>
          <a:noFill/>
          <a:ln>
            <a:noFill/>
          </a:ln>
        </p:spPr>
      </p:pic>
      <p:sp>
        <p:nvSpPr>
          <p:cNvPr id="3613" name="Google Shape;3613;p68"/>
          <p:cNvSpPr/>
          <p:nvPr/>
        </p:nvSpPr>
        <p:spPr>
          <a:xfrm>
            <a:off x="5003675" y="40743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17" name="Shape 3617"/>
        <p:cNvGrpSpPr/>
        <p:nvPr/>
      </p:nvGrpSpPr>
      <p:grpSpPr>
        <a:xfrm>
          <a:off x="0" y="0"/>
          <a:ext cx="0" cy="0"/>
          <a:chOff x="0" y="0"/>
          <a:chExt cx="0" cy="0"/>
        </a:xfrm>
      </p:grpSpPr>
      <p:sp>
        <p:nvSpPr>
          <p:cNvPr id="3618" name="Google Shape;3618;p6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19" name="Google Shape;3619;p69"/>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20" name="Google Shape;3620;p69"/>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1" name="Google Shape;3621;p69"/>
          <p:cNvGrpSpPr/>
          <p:nvPr/>
        </p:nvGrpSpPr>
        <p:grpSpPr>
          <a:xfrm>
            <a:off x="810297" y="1432712"/>
            <a:ext cx="347460" cy="347460"/>
            <a:chOff x="1996583" y="1327992"/>
            <a:chExt cx="512100" cy="512100"/>
          </a:xfrm>
        </p:grpSpPr>
        <p:sp>
          <p:nvSpPr>
            <p:cNvPr id="3622" name="Google Shape;3622;p69"/>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69"/>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69"/>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25" name="Google Shape;3625;p69"/>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26" name="Google Shape;3626;p69"/>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69"/>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8" name="Google Shape;3628;p69"/>
          <p:cNvGrpSpPr/>
          <p:nvPr/>
        </p:nvGrpSpPr>
        <p:grpSpPr>
          <a:xfrm>
            <a:off x="3569848" y="1432716"/>
            <a:ext cx="347460" cy="347460"/>
            <a:chOff x="4397325" y="847632"/>
            <a:chExt cx="512100" cy="512100"/>
          </a:xfrm>
        </p:grpSpPr>
        <p:sp>
          <p:nvSpPr>
            <p:cNvPr id="3629" name="Google Shape;3629;p69"/>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69"/>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69"/>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2" name="Google Shape;3632;p69"/>
          <p:cNvGrpSpPr/>
          <p:nvPr/>
        </p:nvGrpSpPr>
        <p:grpSpPr>
          <a:xfrm>
            <a:off x="6323780" y="1432719"/>
            <a:ext cx="347460" cy="347460"/>
            <a:chOff x="1677570" y="2326857"/>
            <a:chExt cx="512100" cy="512100"/>
          </a:xfrm>
        </p:grpSpPr>
        <p:sp>
          <p:nvSpPr>
            <p:cNvPr id="3633" name="Google Shape;3633;p69"/>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69"/>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5" name="Google Shape;3635;p69"/>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Complete required fields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636" name="Google Shape;3636;p69"/>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637" name="Google Shape;3637;p69"/>
          <p:cNvPicPr preferRelativeResize="0"/>
          <p:nvPr/>
        </p:nvPicPr>
        <p:blipFill rotWithShape="1">
          <a:blip r:embed="rId4">
            <a:alphaModFix/>
          </a:blip>
          <a:srcRect b="24385" l="24910" r="25869" t="36409"/>
          <a:stretch/>
        </p:blipFill>
        <p:spPr>
          <a:xfrm>
            <a:off x="471250" y="887575"/>
            <a:ext cx="6245702" cy="3767401"/>
          </a:xfrm>
          <a:prstGeom prst="rect">
            <a:avLst/>
          </a:prstGeom>
          <a:noFill/>
          <a:ln>
            <a:noFill/>
          </a:ln>
          <a:effectLst>
            <a:outerShdw blurRad="57150" rotWithShape="0" algn="bl" dir="5400000" dist="19050">
              <a:srgbClr val="000000">
                <a:alpha val="50000"/>
              </a:srgbClr>
            </a:outerShdw>
          </a:effectLst>
        </p:spPr>
      </p:pic>
      <p:sp>
        <p:nvSpPr>
          <p:cNvPr id="3638" name="Google Shape;3638;p69"/>
          <p:cNvSpPr/>
          <p:nvPr/>
        </p:nvSpPr>
        <p:spPr>
          <a:xfrm>
            <a:off x="6401650" y="3740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42" name="Shape 3642"/>
        <p:cNvGrpSpPr/>
        <p:nvPr/>
      </p:nvGrpSpPr>
      <p:grpSpPr>
        <a:xfrm>
          <a:off x="0" y="0"/>
          <a:ext cx="0" cy="0"/>
          <a:chOff x="0" y="0"/>
          <a:chExt cx="0" cy="0"/>
        </a:xfrm>
      </p:grpSpPr>
      <p:sp>
        <p:nvSpPr>
          <p:cNvPr id="3643" name="Google Shape;3643;p70"/>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44" name="Google Shape;3644;p70"/>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45" name="Google Shape;3645;p70"/>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46" name="Google Shape;3646;p70"/>
          <p:cNvGrpSpPr/>
          <p:nvPr/>
        </p:nvGrpSpPr>
        <p:grpSpPr>
          <a:xfrm>
            <a:off x="810297" y="1432712"/>
            <a:ext cx="347460" cy="347460"/>
            <a:chOff x="1996583" y="1327992"/>
            <a:chExt cx="512100" cy="512100"/>
          </a:xfrm>
        </p:grpSpPr>
        <p:sp>
          <p:nvSpPr>
            <p:cNvPr id="3647" name="Google Shape;3647;p70"/>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70"/>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70"/>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0" name="Google Shape;3650;p70"/>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51" name="Google Shape;3651;p70"/>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70"/>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3" name="Google Shape;3653;p70"/>
          <p:cNvGrpSpPr/>
          <p:nvPr/>
        </p:nvGrpSpPr>
        <p:grpSpPr>
          <a:xfrm>
            <a:off x="3569848" y="1432716"/>
            <a:ext cx="347460" cy="347460"/>
            <a:chOff x="4397325" y="847632"/>
            <a:chExt cx="512100" cy="512100"/>
          </a:xfrm>
        </p:grpSpPr>
        <p:sp>
          <p:nvSpPr>
            <p:cNvPr id="3654" name="Google Shape;3654;p70"/>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70"/>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70"/>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7" name="Google Shape;3657;p70"/>
          <p:cNvGrpSpPr/>
          <p:nvPr/>
        </p:nvGrpSpPr>
        <p:grpSpPr>
          <a:xfrm>
            <a:off x="6323780" y="1432719"/>
            <a:ext cx="347460" cy="347460"/>
            <a:chOff x="1677570" y="2326857"/>
            <a:chExt cx="512100" cy="512100"/>
          </a:xfrm>
        </p:grpSpPr>
        <p:sp>
          <p:nvSpPr>
            <p:cNvPr id="3658" name="Google Shape;3658;p70"/>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70"/>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0" name="Google Shape;3660;p70"/>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Upload Documentation</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661" name="Google Shape;3661;p70"/>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662" name="Google Shape;3662;p70"/>
          <p:cNvPicPr preferRelativeResize="0"/>
          <p:nvPr/>
        </p:nvPicPr>
        <p:blipFill rotWithShape="1">
          <a:blip r:embed="rId4">
            <a:alphaModFix/>
          </a:blip>
          <a:srcRect b="34461" l="24386" r="25435" t="24668"/>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663" name="Google Shape;3663;p70"/>
          <p:cNvSpPr/>
          <p:nvPr/>
        </p:nvSpPr>
        <p:spPr>
          <a:xfrm>
            <a:off x="3524125" y="26195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67" name="Shape 3667"/>
        <p:cNvGrpSpPr/>
        <p:nvPr/>
      </p:nvGrpSpPr>
      <p:grpSpPr>
        <a:xfrm>
          <a:off x="0" y="0"/>
          <a:ext cx="0" cy="0"/>
          <a:chOff x="0" y="0"/>
          <a:chExt cx="0" cy="0"/>
        </a:xfrm>
      </p:grpSpPr>
      <p:pic>
        <p:nvPicPr>
          <p:cNvPr id="3668" name="Google Shape;3668;p71"/>
          <p:cNvPicPr preferRelativeResize="0"/>
          <p:nvPr/>
        </p:nvPicPr>
        <p:blipFill rotWithShape="1">
          <a:blip r:embed="rId3">
            <a:alphaModFix/>
          </a:blip>
          <a:srcRect b="13237" l="24067" r="24494" t="25281"/>
          <a:stretch/>
        </p:blipFill>
        <p:spPr>
          <a:xfrm>
            <a:off x="471250" y="887575"/>
            <a:ext cx="6245702" cy="3767399"/>
          </a:xfrm>
          <a:prstGeom prst="rect">
            <a:avLst/>
          </a:prstGeom>
          <a:noFill/>
          <a:ln>
            <a:noFill/>
          </a:ln>
          <a:effectLst>
            <a:outerShdw blurRad="57150" rotWithShape="0" algn="bl" dir="5400000" dist="19050">
              <a:srgbClr val="000000">
                <a:alpha val="50000"/>
              </a:srgbClr>
            </a:outerShdw>
          </a:effectLst>
        </p:spPr>
      </p:pic>
      <p:sp>
        <p:nvSpPr>
          <p:cNvPr id="3669" name="Google Shape;3669;p71"/>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70" name="Google Shape;3670;p71"/>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Upload receipt</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b</a:t>
            </a:r>
            <a:r>
              <a:rPr lang="en" sz="1200">
                <a:solidFill>
                  <a:schemeClr val="dk2"/>
                </a:solidFill>
                <a:latin typeface="Inter"/>
                <a:ea typeface="Inter"/>
                <a:cs typeface="Inter"/>
                <a:sym typeface="Inter"/>
              </a:rPr>
              <a:t>y selecting image saved to receipt organizer</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671" name="Google Shape;3671;p71"/>
          <p:cNvSpPr/>
          <p:nvPr/>
        </p:nvSpPr>
        <p:spPr>
          <a:xfrm rot="10800000">
            <a:off x="1286425" y="1647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75" name="Shape 3675"/>
        <p:cNvGrpSpPr/>
        <p:nvPr/>
      </p:nvGrpSpPr>
      <p:grpSpPr>
        <a:xfrm>
          <a:off x="0" y="0"/>
          <a:ext cx="0" cy="0"/>
          <a:chOff x="0" y="0"/>
          <a:chExt cx="0" cy="0"/>
        </a:xfrm>
      </p:grpSpPr>
      <p:sp>
        <p:nvSpPr>
          <p:cNvPr id="3676" name="Google Shape;3676;p72"/>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77" name="Google Shape;3677;p72"/>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78" name="Google Shape;3678;p72"/>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9" name="Google Shape;3679;p72"/>
          <p:cNvGrpSpPr/>
          <p:nvPr/>
        </p:nvGrpSpPr>
        <p:grpSpPr>
          <a:xfrm>
            <a:off x="810297" y="1432712"/>
            <a:ext cx="347460" cy="347460"/>
            <a:chOff x="1996583" y="1327992"/>
            <a:chExt cx="512100" cy="512100"/>
          </a:xfrm>
        </p:grpSpPr>
        <p:sp>
          <p:nvSpPr>
            <p:cNvPr id="3680" name="Google Shape;3680;p72"/>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72"/>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72"/>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3" name="Google Shape;3683;p72"/>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84" name="Google Shape;3684;p72"/>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72"/>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86" name="Google Shape;3686;p72"/>
          <p:cNvGrpSpPr/>
          <p:nvPr/>
        </p:nvGrpSpPr>
        <p:grpSpPr>
          <a:xfrm>
            <a:off x="3569848" y="1432716"/>
            <a:ext cx="347460" cy="347460"/>
            <a:chOff x="4397325" y="847632"/>
            <a:chExt cx="512100" cy="512100"/>
          </a:xfrm>
        </p:grpSpPr>
        <p:sp>
          <p:nvSpPr>
            <p:cNvPr id="3687" name="Google Shape;3687;p72"/>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72"/>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72"/>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0" name="Google Shape;3690;p72"/>
          <p:cNvGrpSpPr/>
          <p:nvPr/>
        </p:nvGrpSpPr>
        <p:grpSpPr>
          <a:xfrm>
            <a:off x="6323780" y="1432719"/>
            <a:ext cx="347460" cy="347460"/>
            <a:chOff x="1677570" y="2326857"/>
            <a:chExt cx="512100" cy="512100"/>
          </a:xfrm>
        </p:grpSpPr>
        <p:sp>
          <p:nvSpPr>
            <p:cNvPr id="3691" name="Google Shape;3691;p72"/>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72"/>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3" name="Google Shape;3693;p72"/>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Upload receipt</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by browsing for a file containing your receipt</a:t>
            </a:r>
            <a:endParaRPr sz="1200">
              <a:solidFill>
                <a:schemeClr val="dk1"/>
              </a:solidFill>
              <a:latin typeface="Inter"/>
              <a:ea typeface="Inter"/>
              <a:cs typeface="Inter"/>
              <a:sym typeface="Inter"/>
            </a:endParaRPr>
          </a:p>
        </p:txBody>
      </p:sp>
      <p:pic>
        <p:nvPicPr>
          <p:cNvPr id="3694" name="Google Shape;3694;p72"/>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695" name="Google Shape;3695;p72"/>
          <p:cNvPicPr preferRelativeResize="0"/>
          <p:nvPr/>
        </p:nvPicPr>
        <p:blipFill rotWithShape="1">
          <a:blip r:embed="rId4">
            <a:alphaModFix/>
          </a:blip>
          <a:srcRect b="10136" l="0" r="24812" t="0"/>
          <a:stretch/>
        </p:blipFill>
        <p:spPr>
          <a:xfrm>
            <a:off x="471250" y="887575"/>
            <a:ext cx="6245698" cy="3767399"/>
          </a:xfrm>
          <a:prstGeom prst="rect">
            <a:avLst/>
          </a:prstGeom>
          <a:noFill/>
          <a:ln>
            <a:noFill/>
          </a:ln>
          <a:effectLst>
            <a:outerShdw blurRad="57150" rotWithShape="0" algn="bl" dir="5400000" dist="19050">
              <a:srgbClr val="000000">
                <a:alpha val="50000"/>
              </a:srgbClr>
            </a:outerShdw>
          </a:effectLst>
        </p:spPr>
      </p:pic>
      <p:sp>
        <p:nvSpPr>
          <p:cNvPr id="3696" name="Google Shape;3696;p72"/>
          <p:cNvSpPr/>
          <p:nvPr/>
        </p:nvSpPr>
        <p:spPr>
          <a:xfrm>
            <a:off x="3963025" y="11856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00" name="Shape 3700"/>
        <p:cNvGrpSpPr/>
        <p:nvPr/>
      </p:nvGrpSpPr>
      <p:grpSpPr>
        <a:xfrm>
          <a:off x="0" y="0"/>
          <a:ext cx="0" cy="0"/>
          <a:chOff x="0" y="0"/>
          <a:chExt cx="0" cy="0"/>
        </a:xfrm>
      </p:grpSpPr>
      <p:sp>
        <p:nvSpPr>
          <p:cNvPr id="3701" name="Google Shape;3701;p7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02" name="Google Shape;3702;p73"/>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03" name="Google Shape;3703;p73"/>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4" name="Google Shape;3704;p73"/>
          <p:cNvGrpSpPr/>
          <p:nvPr/>
        </p:nvGrpSpPr>
        <p:grpSpPr>
          <a:xfrm>
            <a:off x="810297" y="1432712"/>
            <a:ext cx="347460" cy="347460"/>
            <a:chOff x="1996583" y="1327992"/>
            <a:chExt cx="512100" cy="512100"/>
          </a:xfrm>
        </p:grpSpPr>
        <p:sp>
          <p:nvSpPr>
            <p:cNvPr id="3705" name="Google Shape;3705;p73"/>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73"/>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73"/>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8" name="Google Shape;3708;p73"/>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09" name="Google Shape;3709;p73"/>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73"/>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11" name="Google Shape;3711;p73"/>
          <p:cNvGrpSpPr/>
          <p:nvPr/>
        </p:nvGrpSpPr>
        <p:grpSpPr>
          <a:xfrm>
            <a:off x="3569848" y="1432716"/>
            <a:ext cx="347460" cy="347460"/>
            <a:chOff x="4397325" y="847632"/>
            <a:chExt cx="512100" cy="512100"/>
          </a:xfrm>
        </p:grpSpPr>
        <p:sp>
          <p:nvSpPr>
            <p:cNvPr id="3712" name="Google Shape;3712;p73"/>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73"/>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73"/>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5" name="Google Shape;3715;p73"/>
          <p:cNvGrpSpPr/>
          <p:nvPr/>
        </p:nvGrpSpPr>
        <p:grpSpPr>
          <a:xfrm>
            <a:off x="6323780" y="1432719"/>
            <a:ext cx="347460" cy="347460"/>
            <a:chOff x="1677570" y="2326857"/>
            <a:chExt cx="512100" cy="512100"/>
          </a:xfrm>
        </p:grpSpPr>
        <p:sp>
          <p:nvSpPr>
            <p:cNvPr id="3716" name="Google Shape;3716;p73"/>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73"/>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8" name="Google Shape;3718;p73"/>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“Submit”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a:t>
            </a:r>
            <a:r>
              <a:rPr lang="en" sz="1200">
                <a:solidFill>
                  <a:schemeClr val="dk2"/>
                </a:solidFill>
                <a:latin typeface="Inter"/>
                <a:ea typeface="Inter"/>
                <a:cs typeface="Inter"/>
                <a:sym typeface="Inter"/>
              </a:rPr>
              <a:t>fter documentation is uploaded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719" name="Google Shape;3719;p73"/>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720" name="Google Shape;3720;p73"/>
          <p:cNvPicPr preferRelativeResize="0"/>
          <p:nvPr/>
        </p:nvPicPr>
        <p:blipFill rotWithShape="1">
          <a:blip r:embed="rId4">
            <a:alphaModFix/>
          </a:blip>
          <a:srcRect b="13586" l="24488" r="26209" t="27420"/>
          <a:stretch/>
        </p:blipFill>
        <p:spPr>
          <a:xfrm>
            <a:off x="471250" y="887575"/>
            <a:ext cx="6245698" cy="3771825"/>
          </a:xfrm>
          <a:prstGeom prst="rect">
            <a:avLst/>
          </a:prstGeom>
          <a:noFill/>
          <a:ln>
            <a:noFill/>
          </a:ln>
          <a:effectLst>
            <a:outerShdw blurRad="57150" rotWithShape="0" algn="bl" dir="5400000" dist="19050">
              <a:srgbClr val="000000">
                <a:alpha val="50000"/>
              </a:srgbClr>
            </a:outerShdw>
          </a:effectLst>
        </p:spPr>
      </p:pic>
      <p:sp>
        <p:nvSpPr>
          <p:cNvPr id="3721" name="Google Shape;3721;p73"/>
          <p:cNvSpPr/>
          <p:nvPr/>
        </p:nvSpPr>
        <p:spPr>
          <a:xfrm>
            <a:off x="5004000" y="31393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25" name="Shape 3725"/>
        <p:cNvGrpSpPr/>
        <p:nvPr/>
      </p:nvGrpSpPr>
      <p:grpSpPr>
        <a:xfrm>
          <a:off x="0" y="0"/>
          <a:ext cx="0" cy="0"/>
          <a:chOff x="0" y="0"/>
          <a:chExt cx="0" cy="0"/>
        </a:xfrm>
      </p:grpSpPr>
      <p:sp>
        <p:nvSpPr>
          <p:cNvPr id="3726" name="Google Shape;3726;p7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27" name="Google Shape;3727;p74"/>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28" name="Google Shape;3728;p74"/>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29" name="Google Shape;3729;p74"/>
          <p:cNvGrpSpPr/>
          <p:nvPr/>
        </p:nvGrpSpPr>
        <p:grpSpPr>
          <a:xfrm>
            <a:off x="810297" y="1432712"/>
            <a:ext cx="347460" cy="347460"/>
            <a:chOff x="1996583" y="1327992"/>
            <a:chExt cx="512100" cy="512100"/>
          </a:xfrm>
        </p:grpSpPr>
        <p:sp>
          <p:nvSpPr>
            <p:cNvPr id="3730" name="Google Shape;3730;p74"/>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74"/>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74"/>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3" name="Google Shape;3733;p74"/>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4" name="Google Shape;3734;p74"/>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74"/>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6" name="Google Shape;3736;p74"/>
          <p:cNvGrpSpPr/>
          <p:nvPr/>
        </p:nvGrpSpPr>
        <p:grpSpPr>
          <a:xfrm>
            <a:off x="3569848" y="1432716"/>
            <a:ext cx="347460" cy="347460"/>
            <a:chOff x="4397325" y="847632"/>
            <a:chExt cx="512100" cy="512100"/>
          </a:xfrm>
        </p:grpSpPr>
        <p:sp>
          <p:nvSpPr>
            <p:cNvPr id="3737" name="Google Shape;3737;p74"/>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74"/>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74"/>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0" name="Google Shape;3740;p74"/>
          <p:cNvGrpSpPr/>
          <p:nvPr/>
        </p:nvGrpSpPr>
        <p:grpSpPr>
          <a:xfrm>
            <a:off x="6323780" y="1432719"/>
            <a:ext cx="347460" cy="347460"/>
            <a:chOff x="1677570" y="2326857"/>
            <a:chExt cx="512100" cy="512100"/>
          </a:xfrm>
        </p:grpSpPr>
        <p:sp>
          <p:nvSpPr>
            <p:cNvPr id="3741" name="Google Shape;3741;p74"/>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74"/>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3" name="Google Shape;3743;p74"/>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“Next”</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744" name="Google Shape;3744;p74"/>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745" name="Google Shape;3745;p74"/>
          <p:cNvPicPr preferRelativeResize="0"/>
          <p:nvPr/>
        </p:nvPicPr>
        <p:blipFill rotWithShape="1">
          <a:blip r:embed="rId4">
            <a:alphaModFix/>
          </a:blip>
          <a:srcRect b="14600" l="24499" r="25480" t="25608"/>
          <a:stretch/>
        </p:blipFill>
        <p:spPr>
          <a:xfrm>
            <a:off x="471250" y="887575"/>
            <a:ext cx="6245702" cy="3767399"/>
          </a:xfrm>
          <a:prstGeom prst="rect">
            <a:avLst/>
          </a:prstGeom>
          <a:noFill/>
          <a:ln>
            <a:noFill/>
          </a:ln>
          <a:effectLst>
            <a:outerShdw blurRad="57150" rotWithShape="0" algn="bl" dir="5400000" dist="19050">
              <a:srgbClr val="000000">
                <a:alpha val="50000"/>
              </a:srgbClr>
            </a:outerShdw>
          </a:effectLst>
        </p:spPr>
      </p:pic>
      <p:sp>
        <p:nvSpPr>
          <p:cNvPr id="3746" name="Google Shape;3746;p74"/>
          <p:cNvSpPr/>
          <p:nvPr/>
        </p:nvSpPr>
        <p:spPr>
          <a:xfrm>
            <a:off x="6430450" y="40743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50" name="Shape 3750"/>
        <p:cNvGrpSpPr/>
        <p:nvPr/>
      </p:nvGrpSpPr>
      <p:grpSpPr>
        <a:xfrm>
          <a:off x="0" y="0"/>
          <a:ext cx="0" cy="0"/>
          <a:chOff x="0" y="0"/>
          <a:chExt cx="0" cy="0"/>
        </a:xfrm>
      </p:grpSpPr>
      <p:sp>
        <p:nvSpPr>
          <p:cNvPr id="3751" name="Google Shape;3751;p7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52" name="Google Shape;3752;p75"/>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53" name="Google Shape;3753;p75"/>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4" name="Google Shape;3754;p75"/>
          <p:cNvGrpSpPr/>
          <p:nvPr/>
        </p:nvGrpSpPr>
        <p:grpSpPr>
          <a:xfrm>
            <a:off x="810297" y="1432712"/>
            <a:ext cx="347460" cy="347460"/>
            <a:chOff x="1996583" y="1327992"/>
            <a:chExt cx="512100" cy="512100"/>
          </a:xfrm>
        </p:grpSpPr>
        <p:sp>
          <p:nvSpPr>
            <p:cNvPr id="3755" name="Google Shape;3755;p75"/>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75"/>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75"/>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8" name="Google Shape;3758;p75"/>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59" name="Google Shape;3759;p75"/>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75"/>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1" name="Google Shape;3761;p75"/>
          <p:cNvGrpSpPr/>
          <p:nvPr/>
        </p:nvGrpSpPr>
        <p:grpSpPr>
          <a:xfrm>
            <a:off x="3569848" y="1432716"/>
            <a:ext cx="347460" cy="347460"/>
            <a:chOff x="4397325" y="847632"/>
            <a:chExt cx="512100" cy="512100"/>
          </a:xfrm>
        </p:grpSpPr>
        <p:sp>
          <p:nvSpPr>
            <p:cNvPr id="3762" name="Google Shape;3762;p75"/>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75"/>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75"/>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5" name="Google Shape;3765;p75"/>
          <p:cNvGrpSpPr/>
          <p:nvPr/>
        </p:nvGrpSpPr>
        <p:grpSpPr>
          <a:xfrm>
            <a:off x="6323780" y="1432719"/>
            <a:ext cx="347460" cy="347460"/>
            <a:chOff x="1677570" y="2326857"/>
            <a:chExt cx="512100" cy="512100"/>
          </a:xfrm>
        </p:grpSpPr>
        <p:sp>
          <p:nvSpPr>
            <p:cNvPr id="3766" name="Google Shape;3766;p75"/>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75"/>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8" name="Google Shape;3768;p75"/>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Provide claim details</a:t>
            </a:r>
            <a:endParaRPr sz="1200">
              <a:solidFill>
                <a:schemeClr val="dk1"/>
              </a:solidFill>
              <a:latin typeface="Inter"/>
              <a:ea typeface="Inter"/>
              <a:cs typeface="Inter"/>
              <a:sym typeface="Inter"/>
            </a:endParaRPr>
          </a:p>
        </p:txBody>
      </p:sp>
      <p:pic>
        <p:nvPicPr>
          <p:cNvPr id="3769" name="Google Shape;3769;p75"/>
          <p:cNvPicPr preferRelativeResize="0"/>
          <p:nvPr/>
        </p:nvPicPr>
        <p:blipFill rotWithShape="1">
          <a:blip r:embed="rId3">
            <a:alphaModFix/>
          </a:blip>
          <a:srcRect b="39967" l="23951" r="25507" t="31297"/>
          <a:stretch/>
        </p:blipFill>
        <p:spPr>
          <a:xfrm>
            <a:off x="471250" y="887575"/>
            <a:ext cx="6245702" cy="3767401"/>
          </a:xfrm>
          <a:prstGeom prst="rect">
            <a:avLst/>
          </a:prstGeom>
          <a:noFill/>
          <a:ln>
            <a:noFill/>
          </a:ln>
          <a:effectLst>
            <a:outerShdw blurRad="57150" rotWithShape="0" algn="bl" dir="5400000" dist="19050">
              <a:srgbClr val="000000">
                <a:alpha val="50000"/>
              </a:srgbClr>
            </a:outerShdw>
          </a:effectLst>
        </p:spPr>
      </p:pic>
      <p:pic>
        <p:nvPicPr>
          <p:cNvPr id="3770" name="Google Shape;3770;p75"/>
          <p:cNvPicPr preferRelativeResize="0"/>
          <p:nvPr/>
        </p:nvPicPr>
        <p:blipFill rotWithShape="1">
          <a:blip r:embed="rId3">
            <a:alphaModFix/>
          </a:blip>
          <a:srcRect b="45947" l="23951" r="25507" t="34828"/>
          <a:stretch/>
        </p:blipFill>
        <p:spPr>
          <a:xfrm>
            <a:off x="471250" y="1102275"/>
            <a:ext cx="6245698" cy="2520400"/>
          </a:xfrm>
          <a:prstGeom prst="rect">
            <a:avLst/>
          </a:prstGeom>
          <a:noFill/>
          <a:ln>
            <a:noFill/>
          </a:ln>
        </p:spPr>
      </p:pic>
      <p:pic>
        <p:nvPicPr>
          <p:cNvPr id="3771" name="Google Shape;3771;p75"/>
          <p:cNvPicPr preferRelativeResize="0"/>
          <p:nvPr/>
        </p:nvPicPr>
        <p:blipFill rotWithShape="1">
          <a:blip r:embed="rId3">
            <a:alphaModFix/>
          </a:blip>
          <a:srcRect b="26015" l="23951" r="25507" t="68814"/>
          <a:stretch/>
        </p:blipFill>
        <p:spPr>
          <a:xfrm>
            <a:off x="475488" y="3648456"/>
            <a:ext cx="6245698" cy="677924"/>
          </a:xfrm>
          <a:prstGeom prst="rect">
            <a:avLst/>
          </a:prstGeom>
          <a:noFill/>
          <a:ln>
            <a:noFill/>
          </a:ln>
        </p:spPr>
      </p:pic>
      <p:pic>
        <p:nvPicPr>
          <p:cNvPr id="3772" name="Google Shape;3772;p75"/>
          <p:cNvPicPr preferRelativeResize="0"/>
          <p:nvPr/>
        </p:nvPicPr>
        <p:blipFill rotWithShape="1">
          <a:blip r:embed="rId3">
            <a:alphaModFix/>
          </a:blip>
          <a:srcRect b="22237" l="23951" r="25507" t="75112"/>
          <a:stretch/>
        </p:blipFill>
        <p:spPr>
          <a:xfrm>
            <a:off x="471250" y="4307523"/>
            <a:ext cx="6245698" cy="347451"/>
          </a:xfrm>
          <a:prstGeom prst="rect">
            <a:avLst/>
          </a:prstGeom>
          <a:noFill/>
          <a:ln>
            <a:noFill/>
          </a:ln>
        </p:spPr>
      </p:pic>
      <p:pic>
        <p:nvPicPr>
          <p:cNvPr id="3773" name="Google Shape;3773;p75"/>
          <p:cNvPicPr preferRelativeResize="0"/>
          <p:nvPr/>
        </p:nvPicPr>
        <p:blipFill rotWithShape="1">
          <a:blip r:embed="rId3">
            <a:alphaModFix/>
          </a:blip>
          <a:srcRect b="32347" l="23951" r="64410" t="66607"/>
          <a:stretch/>
        </p:blipFill>
        <p:spPr>
          <a:xfrm>
            <a:off x="475501" y="3485700"/>
            <a:ext cx="1438152" cy="136973"/>
          </a:xfrm>
          <a:prstGeom prst="rect">
            <a:avLst/>
          </a:prstGeom>
          <a:noFill/>
          <a:ln>
            <a:noFill/>
          </a:ln>
        </p:spPr>
      </p:pic>
      <p:sp>
        <p:nvSpPr>
          <p:cNvPr id="3774" name="Google Shape;3774;p75"/>
          <p:cNvSpPr/>
          <p:nvPr/>
        </p:nvSpPr>
        <p:spPr>
          <a:xfrm>
            <a:off x="6399975" y="42584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78" name="Shape 3778"/>
        <p:cNvGrpSpPr/>
        <p:nvPr/>
      </p:nvGrpSpPr>
      <p:grpSpPr>
        <a:xfrm>
          <a:off x="0" y="0"/>
          <a:ext cx="0" cy="0"/>
          <a:chOff x="0" y="0"/>
          <a:chExt cx="0" cy="0"/>
        </a:xfrm>
      </p:grpSpPr>
      <p:sp>
        <p:nvSpPr>
          <p:cNvPr id="3779" name="Google Shape;3779;p7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80" name="Google Shape;3780;p76"/>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81" name="Google Shape;3781;p76"/>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82" name="Google Shape;3782;p76"/>
          <p:cNvGrpSpPr/>
          <p:nvPr/>
        </p:nvGrpSpPr>
        <p:grpSpPr>
          <a:xfrm>
            <a:off x="810297" y="1432712"/>
            <a:ext cx="347460" cy="347460"/>
            <a:chOff x="1996583" y="1327992"/>
            <a:chExt cx="512100" cy="512100"/>
          </a:xfrm>
        </p:grpSpPr>
        <p:sp>
          <p:nvSpPr>
            <p:cNvPr id="3783" name="Google Shape;3783;p76"/>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76"/>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76"/>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6" name="Google Shape;3786;p76"/>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87" name="Google Shape;3787;p76"/>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76"/>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89" name="Google Shape;3789;p76"/>
          <p:cNvGrpSpPr/>
          <p:nvPr/>
        </p:nvGrpSpPr>
        <p:grpSpPr>
          <a:xfrm>
            <a:off x="3569848" y="1432716"/>
            <a:ext cx="347460" cy="347460"/>
            <a:chOff x="4397325" y="847632"/>
            <a:chExt cx="512100" cy="512100"/>
          </a:xfrm>
        </p:grpSpPr>
        <p:sp>
          <p:nvSpPr>
            <p:cNvPr id="3790" name="Google Shape;3790;p76"/>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76"/>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76"/>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3" name="Google Shape;3793;p76"/>
          <p:cNvGrpSpPr/>
          <p:nvPr/>
        </p:nvGrpSpPr>
        <p:grpSpPr>
          <a:xfrm>
            <a:off x="6323780" y="1432719"/>
            <a:ext cx="347460" cy="347460"/>
            <a:chOff x="1677570" y="2326857"/>
            <a:chExt cx="512100" cy="512100"/>
          </a:xfrm>
        </p:grpSpPr>
        <p:sp>
          <p:nvSpPr>
            <p:cNvPr id="3794" name="Google Shape;3794;p76"/>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76"/>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6" name="Google Shape;3796;p76"/>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Update if needed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797" name="Google Shape;3797;p76"/>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798" name="Google Shape;3798;p76"/>
          <p:cNvPicPr preferRelativeResize="0"/>
          <p:nvPr/>
        </p:nvPicPr>
        <p:blipFill rotWithShape="1">
          <a:blip r:embed="rId4">
            <a:alphaModFix/>
          </a:blip>
          <a:srcRect b="22378" l="24587" r="25150" t="33725"/>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799" name="Google Shape;3799;p76"/>
          <p:cNvSpPr/>
          <p:nvPr/>
        </p:nvSpPr>
        <p:spPr>
          <a:xfrm>
            <a:off x="6354250" y="2348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03" name="Shape 3803"/>
        <p:cNvGrpSpPr/>
        <p:nvPr/>
      </p:nvGrpSpPr>
      <p:grpSpPr>
        <a:xfrm>
          <a:off x="0" y="0"/>
          <a:ext cx="0" cy="0"/>
          <a:chOff x="0" y="0"/>
          <a:chExt cx="0" cy="0"/>
        </a:xfrm>
      </p:grpSpPr>
      <p:sp>
        <p:nvSpPr>
          <p:cNvPr id="3804" name="Google Shape;3804;p77"/>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05" name="Google Shape;3805;p77"/>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06" name="Google Shape;3806;p77"/>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07" name="Google Shape;3807;p77"/>
          <p:cNvGrpSpPr/>
          <p:nvPr/>
        </p:nvGrpSpPr>
        <p:grpSpPr>
          <a:xfrm>
            <a:off x="810297" y="1432712"/>
            <a:ext cx="347460" cy="347460"/>
            <a:chOff x="1996583" y="1327992"/>
            <a:chExt cx="512100" cy="512100"/>
          </a:xfrm>
        </p:grpSpPr>
        <p:sp>
          <p:nvSpPr>
            <p:cNvPr id="3808" name="Google Shape;3808;p77"/>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77"/>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77"/>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11" name="Google Shape;3811;p77"/>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12" name="Google Shape;3812;p77"/>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77"/>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4" name="Google Shape;3814;p77"/>
          <p:cNvGrpSpPr/>
          <p:nvPr/>
        </p:nvGrpSpPr>
        <p:grpSpPr>
          <a:xfrm>
            <a:off x="3569848" y="1432716"/>
            <a:ext cx="347460" cy="347460"/>
            <a:chOff x="4397325" y="847632"/>
            <a:chExt cx="512100" cy="512100"/>
          </a:xfrm>
        </p:grpSpPr>
        <p:sp>
          <p:nvSpPr>
            <p:cNvPr id="3815" name="Google Shape;3815;p77"/>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77"/>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77"/>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8" name="Google Shape;3818;p77"/>
          <p:cNvGrpSpPr/>
          <p:nvPr/>
        </p:nvGrpSpPr>
        <p:grpSpPr>
          <a:xfrm>
            <a:off x="6323780" y="1432719"/>
            <a:ext cx="347460" cy="347460"/>
            <a:chOff x="1677570" y="2326857"/>
            <a:chExt cx="512100" cy="512100"/>
          </a:xfrm>
        </p:grpSpPr>
        <p:sp>
          <p:nvSpPr>
            <p:cNvPr id="3819" name="Google Shape;3819;p77"/>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77"/>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1" name="Google Shape;3821;p77"/>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822" name="Google Shape;3822;p77"/>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823" name="Google Shape;3823;p77"/>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24" name="Google Shape;3824;p77"/>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25" name="Google Shape;3825;p77"/>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26" name="Google Shape;3826;p77"/>
          <p:cNvGrpSpPr/>
          <p:nvPr/>
        </p:nvGrpSpPr>
        <p:grpSpPr>
          <a:xfrm>
            <a:off x="810297" y="1432712"/>
            <a:ext cx="347460" cy="347460"/>
            <a:chOff x="1996583" y="1327992"/>
            <a:chExt cx="512100" cy="512100"/>
          </a:xfrm>
        </p:grpSpPr>
        <p:sp>
          <p:nvSpPr>
            <p:cNvPr id="3827" name="Google Shape;3827;p77"/>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77"/>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77"/>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0" name="Google Shape;3830;p77"/>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31" name="Google Shape;3831;p77"/>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77"/>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3" name="Google Shape;3833;p77"/>
          <p:cNvGrpSpPr/>
          <p:nvPr/>
        </p:nvGrpSpPr>
        <p:grpSpPr>
          <a:xfrm>
            <a:off x="3569848" y="1432716"/>
            <a:ext cx="347460" cy="347460"/>
            <a:chOff x="4397325" y="847632"/>
            <a:chExt cx="512100" cy="512100"/>
          </a:xfrm>
        </p:grpSpPr>
        <p:sp>
          <p:nvSpPr>
            <p:cNvPr id="3834" name="Google Shape;3834;p77"/>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77"/>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77"/>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7" name="Google Shape;3837;p77"/>
          <p:cNvGrpSpPr/>
          <p:nvPr/>
        </p:nvGrpSpPr>
        <p:grpSpPr>
          <a:xfrm>
            <a:off x="6323780" y="1432719"/>
            <a:ext cx="347460" cy="347460"/>
            <a:chOff x="1677570" y="2326857"/>
            <a:chExt cx="512100" cy="512100"/>
          </a:xfrm>
        </p:grpSpPr>
        <p:sp>
          <p:nvSpPr>
            <p:cNvPr id="3838" name="Google Shape;3838;p77"/>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77"/>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0" name="Google Shape;3840;p77"/>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Review and Agree to Terms and Conditions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841" name="Google Shape;3841;p77"/>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842" name="Google Shape;3842;p77"/>
          <p:cNvPicPr preferRelativeResize="0"/>
          <p:nvPr/>
        </p:nvPicPr>
        <p:blipFill rotWithShape="1">
          <a:blip r:embed="rId4">
            <a:alphaModFix/>
          </a:blip>
          <a:srcRect b="22378" l="24587" r="25150" t="33725"/>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843" name="Google Shape;3843;p77"/>
          <p:cNvSpPr/>
          <p:nvPr/>
        </p:nvSpPr>
        <p:spPr>
          <a:xfrm>
            <a:off x="4031925" y="33758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4" name="Shape 3434"/>
        <p:cNvGrpSpPr/>
        <p:nvPr/>
      </p:nvGrpSpPr>
      <p:grpSpPr>
        <a:xfrm>
          <a:off x="0" y="0"/>
          <a:ext cx="0" cy="0"/>
          <a:chOff x="0" y="0"/>
          <a:chExt cx="0" cy="0"/>
        </a:xfrm>
      </p:grpSpPr>
      <p:grpSp>
        <p:nvGrpSpPr>
          <p:cNvPr id="3435" name="Google Shape;3435;p51"/>
          <p:cNvGrpSpPr/>
          <p:nvPr/>
        </p:nvGrpSpPr>
        <p:grpSpPr>
          <a:xfrm>
            <a:off x="5057050" y="461741"/>
            <a:ext cx="2781000" cy="576915"/>
            <a:chOff x="5535272" y="980684"/>
            <a:chExt cx="2781000" cy="824400"/>
          </a:xfrm>
        </p:grpSpPr>
        <p:sp>
          <p:nvSpPr>
            <p:cNvPr id="3436" name="Google Shape;3436;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File a claim in your online account </a:t>
              </a:r>
              <a:endParaRPr sz="1000">
                <a:solidFill>
                  <a:schemeClr val="dk2"/>
                </a:solidFill>
                <a:latin typeface="Inter Medium"/>
                <a:ea typeface="Inter Medium"/>
                <a:cs typeface="Inter Medium"/>
                <a:sym typeface="Inter Medium"/>
              </a:endParaRPr>
            </a:p>
          </p:txBody>
        </p:sp>
        <p:sp>
          <p:nvSpPr>
            <p:cNvPr id="3437" name="Google Shape;3437;p51"/>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38" name="Google Shape;3438;p51"/>
          <p:cNvSpPr txBox="1"/>
          <p:nvPr>
            <p:ph type="title"/>
          </p:nvPr>
        </p:nvSpPr>
        <p:spPr>
          <a:xfrm>
            <a:off x="589000" y="1805950"/>
            <a:ext cx="3317100" cy="13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claims </a:t>
            </a:r>
            <a:endParaRPr/>
          </a:p>
        </p:txBody>
      </p:sp>
      <p:grpSp>
        <p:nvGrpSpPr>
          <p:cNvPr id="3439" name="Google Shape;3439;p51"/>
          <p:cNvGrpSpPr/>
          <p:nvPr/>
        </p:nvGrpSpPr>
        <p:grpSpPr>
          <a:xfrm>
            <a:off x="5057050" y="1166978"/>
            <a:ext cx="2781000" cy="576915"/>
            <a:chOff x="5535272" y="980684"/>
            <a:chExt cx="2781000" cy="824400"/>
          </a:xfrm>
        </p:grpSpPr>
        <p:sp>
          <p:nvSpPr>
            <p:cNvPr id="3440" name="Google Shape;3440;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Send a reimbursement check </a:t>
              </a:r>
              <a:endParaRPr sz="1000">
                <a:solidFill>
                  <a:schemeClr val="dk1"/>
                </a:solidFill>
                <a:latin typeface="Inter ExtraBold"/>
                <a:ea typeface="Inter ExtraBold"/>
                <a:cs typeface="Inter ExtraBold"/>
                <a:sym typeface="Inter ExtraBold"/>
              </a:endParaRPr>
            </a:p>
          </p:txBody>
        </p:sp>
        <p:sp>
          <p:nvSpPr>
            <p:cNvPr id="3441" name="Google Shape;3441;p51"/>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2" name="Google Shape;3442;p51"/>
          <p:cNvGrpSpPr/>
          <p:nvPr/>
        </p:nvGrpSpPr>
        <p:grpSpPr>
          <a:xfrm>
            <a:off x="5057050" y="1872228"/>
            <a:ext cx="2781000" cy="576915"/>
            <a:chOff x="5535272" y="980684"/>
            <a:chExt cx="2781000" cy="824400"/>
          </a:xfrm>
        </p:grpSpPr>
        <p:sp>
          <p:nvSpPr>
            <p:cNvPr id="3443" name="Google Shape;3443;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File a claim in the mobile app </a:t>
              </a:r>
              <a:endParaRPr sz="1000">
                <a:solidFill>
                  <a:schemeClr val="dk1"/>
                </a:solidFill>
                <a:latin typeface="Inter ExtraBold"/>
                <a:ea typeface="Inter ExtraBold"/>
                <a:cs typeface="Inter ExtraBold"/>
                <a:sym typeface="Inter ExtraBold"/>
              </a:endParaRPr>
            </a:p>
          </p:txBody>
        </p:sp>
        <p:sp>
          <p:nvSpPr>
            <p:cNvPr id="3444" name="Google Shape;3444;p51"/>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5" name="Google Shape;3445;p51"/>
          <p:cNvGrpSpPr/>
          <p:nvPr/>
        </p:nvGrpSpPr>
        <p:grpSpPr>
          <a:xfrm>
            <a:off x="5057050" y="3282728"/>
            <a:ext cx="2781000" cy="576915"/>
            <a:chOff x="5535272" y="980684"/>
            <a:chExt cx="2781000" cy="824400"/>
          </a:xfrm>
        </p:grpSpPr>
        <p:sp>
          <p:nvSpPr>
            <p:cNvPr id="3446" name="Google Shape;3446;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Use the mobile app eligible expense scanner</a:t>
              </a:r>
              <a:endParaRPr sz="1000">
                <a:solidFill>
                  <a:schemeClr val="dk1"/>
                </a:solidFill>
                <a:latin typeface="Inter ExtraBold"/>
                <a:ea typeface="Inter ExtraBold"/>
                <a:cs typeface="Inter ExtraBold"/>
                <a:sym typeface="Inter ExtraBold"/>
              </a:endParaRPr>
            </a:p>
          </p:txBody>
        </p:sp>
        <p:sp>
          <p:nvSpPr>
            <p:cNvPr id="3447" name="Google Shape;3447;p51"/>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8" name="Google Shape;3448;p51"/>
          <p:cNvGrpSpPr/>
          <p:nvPr/>
        </p:nvGrpSpPr>
        <p:grpSpPr>
          <a:xfrm>
            <a:off x="5057050" y="3987978"/>
            <a:ext cx="2781000" cy="576915"/>
            <a:chOff x="5535272" y="980684"/>
            <a:chExt cx="2781000" cy="824400"/>
          </a:xfrm>
        </p:grpSpPr>
        <p:sp>
          <p:nvSpPr>
            <p:cNvPr id="3449" name="Google Shape;3449;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Submit a Recurring Dependent Care Form </a:t>
              </a:r>
              <a:endParaRPr sz="1000">
                <a:solidFill>
                  <a:schemeClr val="dk1"/>
                </a:solidFill>
                <a:latin typeface="Inter ExtraBold"/>
                <a:ea typeface="Inter ExtraBold"/>
                <a:cs typeface="Inter ExtraBold"/>
                <a:sym typeface="Inter ExtraBold"/>
              </a:endParaRPr>
            </a:p>
          </p:txBody>
        </p:sp>
        <p:sp>
          <p:nvSpPr>
            <p:cNvPr id="3450" name="Google Shape;3450;p51"/>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1" name="Google Shape;3451;p51"/>
          <p:cNvGrpSpPr/>
          <p:nvPr/>
        </p:nvGrpSpPr>
        <p:grpSpPr>
          <a:xfrm>
            <a:off x="5057050" y="2577478"/>
            <a:ext cx="2781000" cy="576915"/>
            <a:chOff x="5535272" y="980684"/>
            <a:chExt cx="2781000" cy="824400"/>
          </a:xfrm>
        </p:grpSpPr>
        <p:sp>
          <p:nvSpPr>
            <p:cNvPr id="3452" name="Google Shape;3452;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Use the EOB Smart Scan feature </a:t>
              </a:r>
              <a:endParaRPr sz="1000">
                <a:solidFill>
                  <a:schemeClr val="dk1"/>
                </a:solidFill>
                <a:latin typeface="Inter ExtraBold"/>
                <a:ea typeface="Inter ExtraBold"/>
                <a:cs typeface="Inter ExtraBold"/>
                <a:sym typeface="Inter ExtraBold"/>
              </a:endParaRPr>
            </a:p>
          </p:txBody>
        </p:sp>
        <p:sp>
          <p:nvSpPr>
            <p:cNvPr id="3453" name="Google Shape;3453;p51"/>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47" name="Shape 3847"/>
        <p:cNvGrpSpPr/>
        <p:nvPr/>
      </p:nvGrpSpPr>
      <p:grpSpPr>
        <a:xfrm>
          <a:off x="0" y="0"/>
          <a:ext cx="0" cy="0"/>
          <a:chOff x="0" y="0"/>
          <a:chExt cx="0" cy="0"/>
        </a:xfrm>
      </p:grpSpPr>
      <p:sp>
        <p:nvSpPr>
          <p:cNvPr id="3848" name="Google Shape;3848;p78"/>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49" name="Google Shape;3849;p78"/>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50" name="Google Shape;3850;p78"/>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51" name="Google Shape;3851;p78"/>
          <p:cNvGrpSpPr/>
          <p:nvPr/>
        </p:nvGrpSpPr>
        <p:grpSpPr>
          <a:xfrm>
            <a:off x="810297" y="1432712"/>
            <a:ext cx="347460" cy="347460"/>
            <a:chOff x="1996583" y="1327992"/>
            <a:chExt cx="512100" cy="512100"/>
          </a:xfrm>
        </p:grpSpPr>
        <p:sp>
          <p:nvSpPr>
            <p:cNvPr id="3852" name="Google Shape;3852;p78"/>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78"/>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78"/>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55" name="Google Shape;3855;p78"/>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56" name="Google Shape;3856;p78"/>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78"/>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58" name="Google Shape;3858;p78"/>
          <p:cNvGrpSpPr/>
          <p:nvPr/>
        </p:nvGrpSpPr>
        <p:grpSpPr>
          <a:xfrm>
            <a:off x="3569848" y="1432716"/>
            <a:ext cx="347460" cy="347460"/>
            <a:chOff x="4397325" y="847632"/>
            <a:chExt cx="512100" cy="512100"/>
          </a:xfrm>
        </p:grpSpPr>
        <p:sp>
          <p:nvSpPr>
            <p:cNvPr id="3859" name="Google Shape;3859;p78"/>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78"/>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78"/>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2" name="Google Shape;3862;p78"/>
          <p:cNvGrpSpPr/>
          <p:nvPr/>
        </p:nvGrpSpPr>
        <p:grpSpPr>
          <a:xfrm>
            <a:off x="6323780" y="1432719"/>
            <a:ext cx="347460" cy="347460"/>
            <a:chOff x="1677570" y="2326857"/>
            <a:chExt cx="512100" cy="512100"/>
          </a:xfrm>
        </p:grpSpPr>
        <p:sp>
          <p:nvSpPr>
            <p:cNvPr id="3863" name="Google Shape;3863;p78"/>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78"/>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5" name="Google Shape;3865;p78"/>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866" name="Google Shape;3866;p78"/>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867" name="Google Shape;3867;p78"/>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68" name="Google Shape;3868;p78"/>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69" name="Google Shape;3869;p78"/>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70" name="Google Shape;3870;p78"/>
          <p:cNvGrpSpPr/>
          <p:nvPr/>
        </p:nvGrpSpPr>
        <p:grpSpPr>
          <a:xfrm>
            <a:off x="810297" y="1432712"/>
            <a:ext cx="347460" cy="347460"/>
            <a:chOff x="1996583" y="1327992"/>
            <a:chExt cx="512100" cy="512100"/>
          </a:xfrm>
        </p:grpSpPr>
        <p:sp>
          <p:nvSpPr>
            <p:cNvPr id="3871" name="Google Shape;3871;p78"/>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78"/>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78"/>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74" name="Google Shape;3874;p78"/>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75" name="Google Shape;3875;p78"/>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78"/>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77" name="Google Shape;3877;p78"/>
          <p:cNvGrpSpPr/>
          <p:nvPr/>
        </p:nvGrpSpPr>
        <p:grpSpPr>
          <a:xfrm>
            <a:off x="3569848" y="1432716"/>
            <a:ext cx="347460" cy="347460"/>
            <a:chOff x="4397325" y="847632"/>
            <a:chExt cx="512100" cy="512100"/>
          </a:xfrm>
        </p:grpSpPr>
        <p:sp>
          <p:nvSpPr>
            <p:cNvPr id="3878" name="Google Shape;3878;p78"/>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78"/>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78"/>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1" name="Google Shape;3881;p78"/>
          <p:cNvGrpSpPr/>
          <p:nvPr/>
        </p:nvGrpSpPr>
        <p:grpSpPr>
          <a:xfrm>
            <a:off x="6323780" y="1432719"/>
            <a:ext cx="347460" cy="347460"/>
            <a:chOff x="1677570" y="2326857"/>
            <a:chExt cx="512100" cy="512100"/>
          </a:xfrm>
        </p:grpSpPr>
        <p:sp>
          <p:nvSpPr>
            <p:cNvPr id="3882" name="Google Shape;3882;p78"/>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78"/>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4" name="Google Shape;3884;p78"/>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Submit claim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885" name="Google Shape;3885;p78"/>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886" name="Google Shape;3886;p78"/>
          <p:cNvPicPr preferRelativeResize="0"/>
          <p:nvPr/>
        </p:nvPicPr>
        <p:blipFill rotWithShape="1">
          <a:blip r:embed="rId4">
            <a:alphaModFix/>
          </a:blip>
          <a:srcRect b="22378" l="24587" r="25150" t="33725"/>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887" name="Google Shape;3887;p78"/>
          <p:cNvSpPr/>
          <p:nvPr/>
        </p:nvSpPr>
        <p:spPr>
          <a:xfrm>
            <a:off x="6381225" y="39555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88" name="Google Shape;3888;p78"/>
          <p:cNvPicPr preferRelativeResize="0"/>
          <p:nvPr/>
        </p:nvPicPr>
        <p:blipFill rotWithShape="1">
          <a:blip r:embed="rId5">
            <a:alphaModFix/>
          </a:blip>
          <a:srcRect b="37778" l="54141" r="27353" t="59950"/>
          <a:stretch/>
        </p:blipFill>
        <p:spPr>
          <a:xfrm>
            <a:off x="4258200" y="3262646"/>
            <a:ext cx="2184826" cy="184649"/>
          </a:xfrm>
          <a:prstGeom prst="rect">
            <a:avLst/>
          </a:prstGeom>
          <a:noFill/>
          <a:ln>
            <a:noFill/>
          </a:ln>
        </p:spPr>
      </p:pic>
      <p:pic>
        <p:nvPicPr>
          <p:cNvPr id="3889" name="Google Shape;3889;p78"/>
          <p:cNvPicPr preferRelativeResize="0"/>
          <p:nvPr/>
        </p:nvPicPr>
        <p:blipFill rotWithShape="1">
          <a:blip r:embed="rId5">
            <a:alphaModFix/>
          </a:blip>
          <a:srcRect b="30391" l="67730" r="28404" t="66018"/>
          <a:stretch/>
        </p:blipFill>
        <p:spPr>
          <a:xfrm>
            <a:off x="5840999" y="4020049"/>
            <a:ext cx="482774" cy="316450"/>
          </a:xfrm>
          <a:prstGeom prst="rect">
            <a:avLst/>
          </a:prstGeom>
          <a:noFill/>
          <a:ln>
            <a:noFill/>
          </a:ln>
        </p:spPr>
      </p:pic>
      <p:sp>
        <p:nvSpPr>
          <p:cNvPr id="3890" name="Google Shape;3890;p78"/>
          <p:cNvSpPr/>
          <p:nvPr/>
        </p:nvSpPr>
        <p:spPr>
          <a:xfrm>
            <a:off x="810300" y="3516300"/>
            <a:ext cx="3468600" cy="1668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94" name="Shape 3894"/>
        <p:cNvGrpSpPr/>
        <p:nvPr/>
      </p:nvGrpSpPr>
      <p:grpSpPr>
        <a:xfrm>
          <a:off x="0" y="0"/>
          <a:ext cx="0" cy="0"/>
          <a:chOff x="0" y="0"/>
          <a:chExt cx="0" cy="0"/>
        </a:xfrm>
      </p:grpSpPr>
      <p:sp>
        <p:nvSpPr>
          <p:cNvPr id="3895" name="Google Shape;3895;p7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96" name="Google Shape;3896;p79"/>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97" name="Google Shape;3897;p79"/>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98" name="Google Shape;3898;p79"/>
          <p:cNvGrpSpPr/>
          <p:nvPr/>
        </p:nvGrpSpPr>
        <p:grpSpPr>
          <a:xfrm>
            <a:off x="810297" y="1432712"/>
            <a:ext cx="347460" cy="347460"/>
            <a:chOff x="1996583" y="1327992"/>
            <a:chExt cx="512100" cy="512100"/>
          </a:xfrm>
        </p:grpSpPr>
        <p:sp>
          <p:nvSpPr>
            <p:cNvPr id="3899" name="Google Shape;3899;p79"/>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79"/>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79"/>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2" name="Google Shape;3902;p79"/>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03" name="Google Shape;3903;p79"/>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79"/>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05" name="Google Shape;3905;p79"/>
          <p:cNvGrpSpPr/>
          <p:nvPr/>
        </p:nvGrpSpPr>
        <p:grpSpPr>
          <a:xfrm>
            <a:off x="3569848" y="1432716"/>
            <a:ext cx="347460" cy="347460"/>
            <a:chOff x="4397325" y="847632"/>
            <a:chExt cx="512100" cy="512100"/>
          </a:xfrm>
        </p:grpSpPr>
        <p:sp>
          <p:nvSpPr>
            <p:cNvPr id="3906" name="Google Shape;3906;p79"/>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79"/>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79"/>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9" name="Google Shape;3909;p79"/>
          <p:cNvGrpSpPr/>
          <p:nvPr/>
        </p:nvGrpSpPr>
        <p:grpSpPr>
          <a:xfrm>
            <a:off x="6323780" y="1432719"/>
            <a:ext cx="347460" cy="347460"/>
            <a:chOff x="1677570" y="2326857"/>
            <a:chExt cx="512100" cy="512100"/>
          </a:xfrm>
        </p:grpSpPr>
        <p:sp>
          <p:nvSpPr>
            <p:cNvPr id="3910" name="Google Shape;3910;p79"/>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79"/>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2" name="Google Shape;3912;p79"/>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913" name="Google Shape;3913;p7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914" name="Google Shape;3914;p79"/>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15" name="Google Shape;3915;p79"/>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6" name="Google Shape;3916;p79"/>
          <p:cNvGrpSpPr/>
          <p:nvPr/>
        </p:nvGrpSpPr>
        <p:grpSpPr>
          <a:xfrm>
            <a:off x="810297" y="1432712"/>
            <a:ext cx="347460" cy="347460"/>
            <a:chOff x="1996583" y="1327992"/>
            <a:chExt cx="512100" cy="512100"/>
          </a:xfrm>
        </p:grpSpPr>
        <p:sp>
          <p:nvSpPr>
            <p:cNvPr id="3917" name="Google Shape;3917;p79"/>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79"/>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79"/>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0" name="Google Shape;3920;p79"/>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21" name="Google Shape;3921;p79"/>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79"/>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3" name="Google Shape;3923;p79"/>
          <p:cNvGrpSpPr/>
          <p:nvPr/>
        </p:nvGrpSpPr>
        <p:grpSpPr>
          <a:xfrm>
            <a:off x="3569848" y="1432716"/>
            <a:ext cx="347460" cy="347460"/>
            <a:chOff x="4397325" y="847632"/>
            <a:chExt cx="512100" cy="512100"/>
          </a:xfrm>
        </p:grpSpPr>
        <p:sp>
          <p:nvSpPr>
            <p:cNvPr id="3924" name="Google Shape;3924;p79"/>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79"/>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79"/>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7" name="Google Shape;3927;p79"/>
          <p:cNvGrpSpPr/>
          <p:nvPr/>
        </p:nvGrpSpPr>
        <p:grpSpPr>
          <a:xfrm>
            <a:off x="6323780" y="1432719"/>
            <a:ext cx="347460" cy="347460"/>
            <a:chOff x="1677570" y="2326857"/>
            <a:chExt cx="512100" cy="512100"/>
          </a:xfrm>
        </p:grpSpPr>
        <p:sp>
          <p:nvSpPr>
            <p:cNvPr id="3928" name="Google Shape;3928;p79"/>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79"/>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30" name="Google Shape;3930;p79"/>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Documentation processed within two business days</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931" name="Google Shape;3931;p79"/>
          <p:cNvPicPr preferRelativeResize="0"/>
          <p:nvPr/>
        </p:nvPicPr>
        <p:blipFill rotWithShape="1">
          <a:blip r:embed="rId3">
            <a:alphaModFix/>
          </a:blip>
          <a:srcRect b="24643" l="24659" r="25086" t="29763"/>
          <a:stretch/>
        </p:blipFill>
        <p:spPr>
          <a:xfrm>
            <a:off x="471250" y="887575"/>
            <a:ext cx="6245702" cy="3771825"/>
          </a:xfrm>
          <a:prstGeom prst="rect">
            <a:avLst/>
          </a:prstGeom>
          <a:noFill/>
          <a:ln>
            <a:noFill/>
          </a:ln>
          <a:effectLst>
            <a:outerShdw blurRad="57150" rotWithShape="0" algn="bl" dir="5400000" dist="19050">
              <a:srgbClr val="000000">
                <a:alpha val="50000"/>
              </a:srgbClr>
            </a:outerShdw>
          </a:effectLst>
        </p:spPr>
      </p:pic>
      <p:sp>
        <p:nvSpPr>
          <p:cNvPr id="3932" name="Google Shape;3932;p79"/>
          <p:cNvSpPr/>
          <p:nvPr/>
        </p:nvSpPr>
        <p:spPr>
          <a:xfrm>
            <a:off x="2248950" y="3030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6" name="Shape 3936"/>
        <p:cNvGrpSpPr/>
        <p:nvPr/>
      </p:nvGrpSpPr>
      <p:grpSpPr>
        <a:xfrm>
          <a:off x="0" y="0"/>
          <a:ext cx="0" cy="0"/>
          <a:chOff x="0" y="0"/>
          <a:chExt cx="0" cy="0"/>
        </a:xfrm>
      </p:grpSpPr>
      <p:sp>
        <p:nvSpPr>
          <p:cNvPr id="3937" name="Google Shape;3937;p80"/>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3938" name="Google Shape;3938;p80"/>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939" name="Google Shape;3939;p80"/>
          <p:cNvSpPr txBox="1"/>
          <p:nvPr>
            <p:ph type="ctrTitle"/>
          </p:nvPr>
        </p:nvSpPr>
        <p:spPr>
          <a:xfrm>
            <a:off x="311700" y="1643525"/>
            <a:ext cx="44508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How to file a claim in the benefits mobile app</a:t>
            </a:r>
            <a:endParaRPr sz="4000"/>
          </a:p>
        </p:txBody>
      </p:sp>
      <p:sp>
        <p:nvSpPr>
          <p:cNvPr id="3940" name="Google Shape;3940;p80"/>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41" name="Google Shape;3941;p80"/>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45" name="Shape 3945"/>
        <p:cNvGrpSpPr/>
        <p:nvPr/>
      </p:nvGrpSpPr>
      <p:grpSpPr>
        <a:xfrm>
          <a:off x="0" y="0"/>
          <a:ext cx="0" cy="0"/>
          <a:chOff x="0" y="0"/>
          <a:chExt cx="0" cy="0"/>
        </a:xfrm>
      </p:grpSpPr>
      <p:sp>
        <p:nvSpPr>
          <p:cNvPr id="3946" name="Google Shape;3946;p8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8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8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49" name="Google Shape;3949;p8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0" name="Google Shape;3950;p81"/>
          <p:cNvPicPr preferRelativeResize="0"/>
          <p:nvPr/>
        </p:nvPicPr>
        <p:blipFill rotWithShape="1">
          <a:blip r:embed="rId3">
            <a:alphaModFix/>
          </a:blip>
          <a:srcRect b="37886" l="0" r="0" t="4155"/>
          <a:stretch/>
        </p:blipFill>
        <p:spPr>
          <a:xfrm>
            <a:off x="5803700" y="789687"/>
            <a:ext cx="2303100" cy="3564124"/>
          </a:xfrm>
          <a:prstGeom prst="rect">
            <a:avLst/>
          </a:prstGeom>
          <a:noFill/>
          <a:ln>
            <a:noFill/>
          </a:ln>
        </p:spPr>
      </p:pic>
      <p:sp>
        <p:nvSpPr>
          <p:cNvPr id="3951" name="Google Shape;3951;p81"/>
          <p:cNvSpPr/>
          <p:nvPr/>
        </p:nvSpPr>
        <p:spPr>
          <a:xfrm>
            <a:off x="7946025" y="25360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81"/>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how you you like funds </a:t>
            </a:r>
            <a:r>
              <a:rPr lang="en" sz="1600">
                <a:solidFill>
                  <a:schemeClr val="dk1"/>
                </a:solidFill>
                <a:latin typeface="Inter"/>
                <a:ea typeface="Inter"/>
                <a:cs typeface="Inter"/>
                <a:sym typeface="Inter"/>
              </a:rPr>
              <a:t>transferred</a:t>
            </a:r>
            <a:r>
              <a:rPr lang="en" sz="1600">
                <a:solidFill>
                  <a:schemeClr val="dk1"/>
                </a:solidFill>
                <a:latin typeface="Inter"/>
                <a:ea typeface="Inter"/>
                <a:cs typeface="Inter"/>
                <a:sym typeface="Inter"/>
              </a:rPr>
              <a:t> </a:t>
            </a:r>
            <a:endParaRPr sz="1200">
              <a:solidFill>
                <a:srgbClr val="7C868F"/>
              </a:solidFill>
              <a:latin typeface="Inter"/>
              <a:ea typeface="Inter"/>
              <a:cs typeface="Inter"/>
              <a:sym typeface="Inter"/>
            </a:endParaRPr>
          </a:p>
        </p:txBody>
      </p:sp>
      <p:sp>
        <p:nvSpPr>
          <p:cNvPr id="3953" name="Google Shape;3953;p81"/>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
        <p:nvSpPr>
          <p:cNvPr id="3954" name="Google Shape;3954;p81"/>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Reimburse Myself </a:t>
            </a:r>
            <a:endParaRPr sz="1200">
              <a:solidFill>
                <a:schemeClr val="accent4"/>
              </a:solidFill>
              <a:latin typeface="Inter"/>
              <a:ea typeface="Inter"/>
              <a:cs typeface="Inter"/>
              <a:sym typeface="Inter"/>
            </a:endParaRPr>
          </a:p>
        </p:txBody>
      </p:sp>
      <p:sp>
        <p:nvSpPr>
          <p:cNvPr id="3955" name="Google Shape;3955;p81"/>
          <p:cNvSpPr txBox="1"/>
          <p:nvPr/>
        </p:nvSpPr>
        <p:spPr>
          <a:xfrm>
            <a:off x="1238913" y="2878925"/>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Send Payment </a:t>
            </a:r>
            <a:endParaRPr sz="1200">
              <a:solidFill>
                <a:schemeClr val="dk1"/>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59" name="Shape 3959"/>
        <p:cNvGrpSpPr/>
        <p:nvPr/>
      </p:nvGrpSpPr>
      <p:grpSpPr>
        <a:xfrm>
          <a:off x="0" y="0"/>
          <a:ext cx="0" cy="0"/>
          <a:chOff x="0" y="0"/>
          <a:chExt cx="0" cy="0"/>
        </a:xfrm>
      </p:grpSpPr>
      <p:sp>
        <p:nvSpPr>
          <p:cNvPr id="3960" name="Google Shape;3960;p8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8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8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63" name="Google Shape;3963;p8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4" name="Google Shape;3964;p82"/>
          <p:cNvPicPr preferRelativeResize="0"/>
          <p:nvPr/>
        </p:nvPicPr>
        <p:blipFill rotWithShape="1">
          <a:blip r:embed="rId3">
            <a:alphaModFix/>
          </a:blip>
          <a:srcRect b="37886" l="0" r="0" t="4155"/>
          <a:stretch/>
        </p:blipFill>
        <p:spPr>
          <a:xfrm>
            <a:off x="5803700" y="789687"/>
            <a:ext cx="2303100" cy="3564124"/>
          </a:xfrm>
          <a:prstGeom prst="rect">
            <a:avLst/>
          </a:prstGeom>
          <a:noFill/>
          <a:ln>
            <a:noFill/>
          </a:ln>
        </p:spPr>
      </p:pic>
      <p:sp>
        <p:nvSpPr>
          <p:cNvPr id="3965" name="Google Shape;3965;p82"/>
          <p:cNvSpPr/>
          <p:nvPr/>
        </p:nvSpPr>
        <p:spPr>
          <a:xfrm>
            <a:off x="7946025" y="28837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82"/>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how you you like funds transferred </a:t>
            </a:r>
            <a:endParaRPr sz="1200">
              <a:solidFill>
                <a:srgbClr val="7C868F"/>
              </a:solidFill>
              <a:latin typeface="Inter"/>
              <a:ea typeface="Inter"/>
              <a:cs typeface="Inter"/>
              <a:sym typeface="Inter"/>
            </a:endParaRPr>
          </a:p>
        </p:txBody>
      </p:sp>
      <p:sp>
        <p:nvSpPr>
          <p:cNvPr id="3967" name="Google Shape;3967;p82"/>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
        <p:nvSpPr>
          <p:cNvPr id="3968" name="Google Shape;3968;p82"/>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Reimburse Myself </a:t>
            </a:r>
            <a:endParaRPr sz="1200">
              <a:solidFill>
                <a:srgbClr val="253746"/>
              </a:solidFill>
              <a:latin typeface="Inter"/>
              <a:ea typeface="Inter"/>
              <a:cs typeface="Inter"/>
              <a:sym typeface="Inter"/>
            </a:endParaRPr>
          </a:p>
        </p:txBody>
      </p:sp>
      <p:sp>
        <p:nvSpPr>
          <p:cNvPr id="3969" name="Google Shape;3969;p82"/>
          <p:cNvSpPr txBox="1"/>
          <p:nvPr/>
        </p:nvSpPr>
        <p:spPr>
          <a:xfrm>
            <a:off x="1238913" y="2878925"/>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Send Payment </a:t>
            </a:r>
            <a:endParaRPr sz="1200">
              <a:solidFill>
                <a:schemeClr val="accent4"/>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73" name="Shape 3973"/>
        <p:cNvGrpSpPr/>
        <p:nvPr/>
      </p:nvGrpSpPr>
      <p:grpSpPr>
        <a:xfrm>
          <a:off x="0" y="0"/>
          <a:ext cx="0" cy="0"/>
          <a:chOff x="0" y="0"/>
          <a:chExt cx="0" cy="0"/>
        </a:xfrm>
      </p:grpSpPr>
      <p:sp>
        <p:nvSpPr>
          <p:cNvPr id="3974" name="Google Shape;3974;p8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8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8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p>
        </p:txBody>
      </p:sp>
      <p:sp>
        <p:nvSpPr>
          <p:cNvPr id="3977" name="Google Shape;3977;p8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83"/>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pic>
        <p:nvPicPr>
          <p:cNvPr id="3979" name="Google Shape;3979;p83"/>
          <p:cNvPicPr preferRelativeResize="0"/>
          <p:nvPr/>
        </p:nvPicPr>
        <p:blipFill rotWithShape="1">
          <a:blip r:embed="rId3">
            <a:alphaModFix/>
          </a:blip>
          <a:srcRect b="0" l="0" r="0" t="27172"/>
          <a:stretch/>
        </p:blipFill>
        <p:spPr>
          <a:xfrm>
            <a:off x="5812837" y="1392375"/>
            <a:ext cx="2284825" cy="2953900"/>
          </a:xfrm>
          <a:prstGeom prst="rect">
            <a:avLst/>
          </a:prstGeom>
          <a:noFill/>
          <a:ln>
            <a:noFill/>
          </a:ln>
        </p:spPr>
      </p:pic>
      <p:pic>
        <p:nvPicPr>
          <p:cNvPr id="3980" name="Google Shape;3980;p83"/>
          <p:cNvPicPr preferRelativeResize="0"/>
          <p:nvPr/>
        </p:nvPicPr>
        <p:blipFill rotWithShape="1">
          <a:blip r:embed="rId3">
            <a:alphaModFix/>
          </a:blip>
          <a:srcRect b="45399" l="0" r="0" t="0"/>
          <a:stretch/>
        </p:blipFill>
        <p:spPr>
          <a:xfrm>
            <a:off x="5812850" y="785750"/>
            <a:ext cx="2284825" cy="2214549"/>
          </a:xfrm>
          <a:prstGeom prst="rect">
            <a:avLst/>
          </a:prstGeom>
          <a:noFill/>
          <a:ln>
            <a:noFill/>
          </a:ln>
        </p:spPr>
      </p:pic>
      <p:sp>
        <p:nvSpPr>
          <p:cNvPr id="3981" name="Google Shape;3981;p83"/>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the plan from which you’d like reimbursement </a:t>
            </a:r>
            <a:endParaRPr sz="1200">
              <a:solidFill>
                <a:srgbClr val="7C868F"/>
              </a:solidFill>
              <a:latin typeface="Inter"/>
              <a:ea typeface="Inter"/>
              <a:cs typeface="Inter"/>
              <a:sym typeface="Inter"/>
            </a:endParaRPr>
          </a:p>
        </p:txBody>
      </p:sp>
      <p:sp>
        <p:nvSpPr>
          <p:cNvPr id="3982" name="Google Shape;3982;p83"/>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sp>
        <p:nvSpPr>
          <p:cNvPr id="3983" name="Google Shape;3983;p83"/>
          <p:cNvSpPr/>
          <p:nvPr/>
        </p:nvSpPr>
        <p:spPr>
          <a:xfrm>
            <a:off x="7998000" y="14459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87" name="Shape 3987"/>
        <p:cNvGrpSpPr/>
        <p:nvPr/>
      </p:nvGrpSpPr>
      <p:grpSpPr>
        <a:xfrm>
          <a:off x="0" y="0"/>
          <a:ext cx="0" cy="0"/>
          <a:chOff x="0" y="0"/>
          <a:chExt cx="0" cy="0"/>
        </a:xfrm>
      </p:grpSpPr>
      <p:sp>
        <p:nvSpPr>
          <p:cNvPr id="3988" name="Google Shape;3988;p8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8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8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91" name="Google Shape;3991;p8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2" name="Google Shape;3992;p84"/>
          <p:cNvPicPr preferRelativeResize="0"/>
          <p:nvPr/>
        </p:nvPicPr>
        <p:blipFill rotWithShape="1">
          <a:blip r:embed="rId3">
            <a:alphaModFix/>
          </a:blip>
          <a:srcRect b="25138" l="0" r="0" t="11268"/>
          <a:stretch/>
        </p:blipFill>
        <p:spPr>
          <a:xfrm>
            <a:off x="5803700" y="785750"/>
            <a:ext cx="2303101" cy="3170801"/>
          </a:xfrm>
          <a:prstGeom prst="rect">
            <a:avLst/>
          </a:prstGeom>
          <a:noFill/>
          <a:ln>
            <a:noFill/>
          </a:ln>
        </p:spPr>
      </p:pic>
      <p:pic>
        <p:nvPicPr>
          <p:cNvPr id="3993" name="Google Shape;3993;p84"/>
          <p:cNvPicPr preferRelativeResize="0"/>
          <p:nvPr/>
        </p:nvPicPr>
        <p:blipFill rotWithShape="1">
          <a:blip r:embed="rId3">
            <a:alphaModFix/>
          </a:blip>
          <a:srcRect b="0" l="0" r="0" t="81030"/>
          <a:stretch/>
        </p:blipFill>
        <p:spPr>
          <a:xfrm>
            <a:off x="5803700" y="3359163"/>
            <a:ext cx="2303101" cy="945823"/>
          </a:xfrm>
          <a:prstGeom prst="rect">
            <a:avLst/>
          </a:prstGeom>
          <a:noFill/>
          <a:ln>
            <a:noFill/>
          </a:ln>
        </p:spPr>
      </p:pic>
      <p:sp>
        <p:nvSpPr>
          <p:cNvPr id="3994" name="Google Shape;3994;p84"/>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3995" name="Google Shape;3995;p84"/>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
        <p:nvSpPr>
          <p:cNvPr id="3996" name="Google Shape;3996;p84"/>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Add new payee </a:t>
            </a:r>
            <a:endParaRPr sz="1200">
              <a:solidFill>
                <a:schemeClr val="accent4"/>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Choose existing payee</a:t>
            </a:r>
            <a:endParaRPr sz="1200">
              <a:solidFill>
                <a:srgbClr val="253746"/>
              </a:solidFill>
              <a:latin typeface="Inter"/>
              <a:ea typeface="Inter"/>
              <a:cs typeface="Inter"/>
              <a:sym typeface="Inter"/>
            </a:endParaRPr>
          </a:p>
        </p:txBody>
      </p:sp>
      <p:sp>
        <p:nvSpPr>
          <p:cNvPr id="3997" name="Google Shape;3997;p84"/>
          <p:cNvSpPr/>
          <p:nvPr/>
        </p:nvSpPr>
        <p:spPr>
          <a:xfrm>
            <a:off x="7472625" y="1361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01" name="Shape 4001"/>
        <p:cNvGrpSpPr/>
        <p:nvPr/>
      </p:nvGrpSpPr>
      <p:grpSpPr>
        <a:xfrm>
          <a:off x="0" y="0"/>
          <a:ext cx="0" cy="0"/>
          <a:chOff x="0" y="0"/>
          <a:chExt cx="0" cy="0"/>
        </a:xfrm>
      </p:grpSpPr>
      <p:sp>
        <p:nvSpPr>
          <p:cNvPr id="4002" name="Google Shape;4002;p8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8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8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05" name="Google Shape;4005;p8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6" name="Google Shape;4006;p85"/>
          <p:cNvPicPr preferRelativeResize="0"/>
          <p:nvPr/>
        </p:nvPicPr>
        <p:blipFill rotWithShape="1">
          <a:blip r:embed="rId3">
            <a:alphaModFix/>
          </a:blip>
          <a:srcRect b="25138" l="0" r="0" t="11268"/>
          <a:stretch/>
        </p:blipFill>
        <p:spPr>
          <a:xfrm>
            <a:off x="5803700" y="785750"/>
            <a:ext cx="2303101" cy="3170801"/>
          </a:xfrm>
          <a:prstGeom prst="rect">
            <a:avLst/>
          </a:prstGeom>
          <a:noFill/>
          <a:ln>
            <a:noFill/>
          </a:ln>
        </p:spPr>
      </p:pic>
      <p:pic>
        <p:nvPicPr>
          <p:cNvPr id="4007" name="Google Shape;4007;p85"/>
          <p:cNvPicPr preferRelativeResize="0"/>
          <p:nvPr/>
        </p:nvPicPr>
        <p:blipFill rotWithShape="1">
          <a:blip r:embed="rId3">
            <a:alphaModFix/>
          </a:blip>
          <a:srcRect b="0" l="0" r="0" t="81030"/>
          <a:stretch/>
        </p:blipFill>
        <p:spPr>
          <a:xfrm>
            <a:off x="5803700" y="3359163"/>
            <a:ext cx="2303101" cy="945823"/>
          </a:xfrm>
          <a:prstGeom prst="rect">
            <a:avLst/>
          </a:prstGeom>
          <a:noFill/>
          <a:ln>
            <a:noFill/>
          </a:ln>
        </p:spPr>
      </p:pic>
      <p:sp>
        <p:nvSpPr>
          <p:cNvPr id="4008" name="Google Shape;4008;p85"/>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
        <p:nvSpPr>
          <p:cNvPr id="4009" name="Google Shape;4009;p85"/>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4010" name="Google Shape;4010;p85"/>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4011" name="Google Shape;4011;p85"/>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Add new payee </a:t>
            </a:r>
            <a:endParaRPr sz="1200">
              <a:solidFill>
                <a:schemeClr val="dk1"/>
              </a:solidFill>
              <a:latin typeface="Inter"/>
              <a:ea typeface="Inter"/>
              <a:cs typeface="Inter"/>
              <a:sym typeface="Inter"/>
            </a:endParaRPr>
          </a:p>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Choose existing payee</a:t>
            </a:r>
            <a:endParaRPr sz="1200">
              <a:solidFill>
                <a:schemeClr val="accent4"/>
              </a:solidFill>
              <a:latin typeface="Inter"/>
              <a:ea typeface="Inter"/>
              <a:cs typeface="Inter"/>
              <a:sym typeface="Inter"/>
            </a:endParaRPr>
          </a:p>
        </p:txBody>
      </p:sp>
      <p:sp>
        <p:nvSpPr>
          <p:cNvPr id="4012" name="Google Shape;4012;p85"/>
          <p:cNvSpPr/>
          <p:nvPr/>
        </p:nvSpPr>
        <p:spPr>
          <a:xfrm>
            <a:off x="8009975" y="9136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16" name="Shape 4016"/>
        <p:cNvGrpSpPr/>
        <p:nvPr/>
      </p:nvGrpSpPr>
      <p:grpSpPr>
        <a:xfrm>
          <a:off x="0" y="0"/>
          <a:ext cx="0" cy="0"/>
          <a:chOff x="0" y="0"/>
          <a:chExt cx="0" cy="0"/>
        </a:xfrm>
      </p:grpSpPr>
      <p:sp>
        <p:nvSpPr>
          <p:cNvPr id="4017" name="Google Shape;4017;p8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8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8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20" name="Google Shape;4020;p8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1" name="Google Shape;4021;p86"/>
          <p:cNvPicPr preferRelativeResize="0"/>
          <p:nvPr/>
        </p:nvPicPr>
        <p:blipFill rotWithShape="1">
          <a:blip r:embed="rId3">
            <a:alphaModFix/>
          </a:blip>
          <a:srcRect b="58053" l="0" r="0" t="0"/>
          <a:stretch/>
        </p:blipFill>
        <p:spPr>
          <a:xfrm>
            <a:off x="5803700" y="785750"/>
            <a:ext cx="2303101" cy="3514199"/>
          </a:xfrm>
          <a:prstGeom prst="rect">
            <a:avLst/>
          </a:prstGeom>
          <a:noFill/>
          <a:ln>
            <a:noFill/>
          </a:ln>
        </p:spPr>
      </p:pic>
      <p:sp>
        <p:nvSpPr>
          <p:cNvPr id="4022" name="Google Shape;4022;p86"/>
          <p:cNvSpPr/>
          <p:nvPr/>
        </p:nvSpPr>
        <p:spPr>
          <a:xfrm rot="10800000">
            <a:off x="4981000" y="14586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86"/>
          <p:cNvSpPr txBox="1"/>
          <p:nvPr>
            <p:ph type="title"/>
          </p:nvPr>
        </p:nvSpPr>
        <p:spPr>
          <a:xfrm>
            <a:off x="408675" y="1359500"/>
            <a:ext cx="4029000" cy="110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latin typeface="Inter"/>
                <a:ea typeface="Inter"/>
                <a:cs typeface="Inter"/>
                <a:sym typeface="Inter"/>
              </a:rPr>
              <a:t>Reimburse self- select payment method </a:t>
            </a:r>
            <a:endParaRPr>
              <a:latin typeface="Inter"/>
              <a:ea typeface="Inter"/>
              <a:cs typeface="Inter"/>
              <a:sym typeface="Inter"/>
            </a:endParaRPr>
          </a:p>
        </p:txBody>
      </p:sp>
      <p:sp>
        <p:nvSpPr>
          <p:cNvPr id="4024" name="Google Shape;4024;p86"/>
          <p:cNvSpPr txBox="1"/>
          <p:nvPr/>
        </p:nvSpPr>
        <p:spPr>
          <a:xfrm>
            <a:off x="753375" y="2467425"/>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200">
              <a:solidFill>
                <a:srgbClr val="7C868F"/>
              </a:solidFill>
              <a:latin typeface="Inter"/>
              <a:ea typeface="Inter"/>
              <a:cs typeface="Inter"/>
              <a:sym typeface="Inter"/>
            </a:endParaRPr>
          </a:p>
        </p:txBody>
      </p:sp>
      <p:sp>
        <p:nvSpPr>
          <p:cNvPr id="4025" name="Google Shape;4025;p86"/>
          <p:cNvSpPr txBox="1"/>
          <p:nvPr/>
        </p:nvSpPr>
        <p:spPr>
          <a:xfrm>
            <a:off x="753375" y="2641875"/>
            <a:ext cx="3000000" cy="415500"/>
          </a:xfrm>
          <a:prstGeom prst="rect">
            <a:avLst/>
          </a:prstGeom>
          <a:noFill/>
          <a:ln>
            <a:noFill/>
          </a:ln>
        </p:spPr>
        <p:txBody>
          <a:bodyPr anchorCtr="0" anchor="t" bIns="91425" lIns="91425" spcFirstLastPara="1" rIns="91425" wrap="square" tIns="91425">
            <a:spAutoFit/>
          </a:bodyPr>
          <a:lstStyle/>
          <a:p>
            <a:pPr indent="-204978" lvl="0" marL="219456" rtl="0" algn="l">
              <a:lnSpc>
                <a:spcPct val="115000"/>
              </a:lnSpc>
              <a:spcBef>
                <a:spcPts val="2400"/>
              </a:spcBef>
              <a:spcAft>
                <a:spcPts val="0"/>
              </a:spcAft>
              <a:buClr>
                <a:schemeClr val="dk1"/>
              </a:buClr>
              <a:buSzPts val="1500"/>
              <a:buFont typeface="Inter"/>
              <a:buChar char="●"/>
            </a:pPr>
            <a:r>
              <a:rPr lang="en" sz="1500">
                <a:solidFill>
                  <a:schemeClr val="dk1"/>
                </a:solidFill>
                <a:latin typeface="Inter"/>
                <a:ea typeface="Inter"/>
                <a:cs typeface="Inter"/>
                <a:sym typeface="Inter"/>
              </a:rPr>
              <a:t>Direct Deposit </a:t>
            </a:r>
            <a:endParaRPr sz="1500">
              <a:solidFill>
                <a:schemeClr val="dk1"/>
              </a:solidFill>
              <a:latin typeface="Inter"/>
              <a:ea typeface="Inter"/>
              <a:cs typeface="Inter"/>
              <a:sym typeface="Inter"/>
            </a:endParaRPr>
          </a:p>
        </p:txBody>
      </p:sp>
      <p:sp>
        <p:nvSpPr>
          <p:cNvPr id="4026" name="Google Shape;4026;p86"/>
          <p:cNvSpPr txBox="1"/>
          <p:nvPr/>
        </p:nvSpPr>
        <p:spPr>
          <a:xfrm>
            <a:off x="753375" y="3122350"/>
            <a:ext cx="3000000" cy="415500"/>
          </a:xfrm>
          <a:prstGeom prst="rect">
            <a:avLst/>
          </a:prstGeom>
          <a:noFill/>
          <a:ln>
            <a:noFill/>
          </a:ln>
        </p:spPr>
        <p:txBody>
          <a:bodyPr anchorCtr="0" anchor="t" bIns="91425" lIns="91425" spcFirstLastPara="1" rIns="91425" wrap="square" tIns="91425">
            <a:spAutoFit/>
          </a:bodyPr>
          <a:lstStyle/>
          <a:p>
            <a:pPr indent="-204978" lvl="0" marL="219456" rtl="0" algn="l">
              <a:lnSpc>
                <a:spcPct val="115000"/>
              </a:lnSpc>
              <a:spcBef>
                <a:spcPts val="2400"/>
              </a:spcBef>
              <a:spcAft>
                <a:spcPts val="0"/>
              </a:spcAft>
              <a:buClr>
                <a:schemeClr val="dk1"/>
              </a:buClr>
              <a:buSzPts val="1500"/>
              <a:buFont typeface="Inter"/>
              <a:buChar char="●"/>
            </a:pPr>
            <a:r>
              <a:rPr lang="en" sz="1500">
                <a:solidFill>
                  <a:schemeClr val="dk1"/>
                </a:solidFill>
                <a:latin typeface="Inter"/>
                <a:ea typeface="Inter"/>
                <a:cs typeface="Inter"/>
                <a:sym typeface="Inter"/>
              </a:rPr>
              <a:t>Check </a:t>
            </a:r>
            <a:endParaRPr sz="1500">
              <a:solidFill>
                <a:schemeClr val="dk1"/>
              </a:solidFill>
              <a:latin typeface="Inter"/>
              <a:ea typeface="Inter"/>
              <a:cs typeface="Inter"/>
              <a:sym typeface="Inte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30" name="Shape 4030"/>
        <p:cNvGrpSpPr/>
        <p:nvPr/>
      </p:nvGrpSpPr>
      <p:grpSpPr>
        <a:xfrm>
          <a:off x="0" y="0"/>
          <a:ext cx="0" cy="0"/>
          <a:chOff x="0" y="0"/>
          <a:chExt cx="0" cy="0"/>
        </a:xfrm>
      </p:grpSpPr>
      <p:sp>
        <p:nvSpPr>
          <p:cNvPr id="4031" name="Google Shape;4031;p8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8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33" name="Google Shape;4033;p8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8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35" name="Google Shape;4035;p87"/>
          <p:cNvGrpSpPr/>
          <p:nvPr/>
        </p:nvGrpSpPr>
        <p:grpSpPr>
          <a:xfrm>
            <a:off x="5803731" y="785708"/>
            <a:ext cx="2303056" cy="3514280"/>
            <a:chOff x="9308900" y="785751"/>
            <a:chExt cx="1882350" cy="2974422"/>
          </a:xfrm>
        </p:grpSpPr>
        <p:pic>
          <p:nvPicPr>
            <p:cNvPr id="4036" name="Google Shape;4036;p87"/>
            <p:cNvPicPr preferRelativeResize="0"/>
            <p:nvPr/>
          </p:nvPicPr>
          <p:blipFill rotWithShape="1">
            <a:blip r:embed="rId3">
              <a:alphaModFix/>
            </a:blip>
            <a:srcRect b="76878" l="0" r="0" t="5759"/>
            <a:stretch/>
          </p:blipFill>
          <p:spPr>
            <a:xfrm>
              <a:off x="9308900" y="785751"/>
              <a:ext cx="1882350" cy="1270098"/>
            </a:xfrm>
            <a:prstGeom prst="rect">
              <a:avLst/>
            </a:prstGeom>
            <a:noFill/>
            <a:ln>
              <a:noFill/>
            </a:ln>
          </p:spPr>
        </p:pic>
        <p:pic>
          <p:nvPicPr>
            <p:cNvPr id="4037" name="Google Shape;4037;p87"/>
            <p:cNvPicPr preferRelativeResize="0"/>
            <p:nvPr/>
          </p:nvPicPr>
          <p:blipFill rotWithShape="1">
            <a:blip r:embed="rId3">
              <a:alphaModFix/>
            </a:blip>
            <a:srcRect b="52474" l="0" r="0" t="27094"/>
            <a:stretch/>
          </p:blipFill>
          <p:spPr>
            <a:xfrm>
              <a:off x="9308900" y="2141325"/>
              <a:ext cx="1882350" cy="1494600"/>
            </a:xfrm>
            <a:prstGeom prst="rect">
              <a:avLst/>
            </a:prstGeom>
            <a:noFill/>
            <a:ln>
              <a:noFill/>
            </a:ln>
          </p:spPr>
        </p:pic>
        <p:pic>
          <p:nvPicPr>
            <p:cNvPr id="4038" name="Google Shape;4038;p87"/>
            <p:cNvPicPr preferRelativeResize="0"/>
            <p:nvPr/>
          </p:nvPicPr>
          <p:blipFill rotWithShape="1">
            <a:blip r:embed="rId3">
              <a:alphaModFix/>
            </a:blip>
            <a:srcRect b="74606" l="0" r="0" t="21062"/>
            <a:stretch/>
          </p:blipFill>
          <p:spPr>
            <a:xfrm>
              <a:off x="9308900" y="1824525"/>
              <a:ext cx="1882350" cy="316800"/>
            </a:xfrm>
            <a:prstGeom prst="rect">
              <a:avLst/>
            </a:prstGeom>
            <a:noFill/>
            <a:ln>
              <a:noFill/>
            </a:ln>
          </p:spPr>
        </p:pic>
        <p:pic>
          <p:nvPicPr>
            <p:cNvPr id="4039" name="Google Shape;4039;p87"/>
            <p:cNvPicPr preferRelativeResize="0"/>
            <p:nvPr/>
          </p:nvPicPr>
          <p:blipFill rotWithShape="1">
            <a:blip r:embed="rId3">
              <a:alphaModFix/>
            </a:blip>
            <a:srcRect b="50191" l="0" r="0" t="31440"/>
            <a:stretch/>
          </p:blipFill>
          <p:spPr>
            <a:xfrm>
              <a:off x="9308900" y="2353998"/>
              <a:ext cx="1882350" cy="1343677"/>
            </a:xfrm>
            <a:prstGeom prst="rect">
              <a:avLst/>
            </a:prstGeom>
            <a:noFill/>
            <a:ln>
              <a:noFill/>
            </a:ln>
          </p:spPr>
        </p:pic>
        <p:pic>
          <p:nvPicPr>
            <p:cNvPr id="4040" name="Google Shape;4040;p87"/>
            <p:cNvPicPr preferRelativeResize="0"/>
            <p:nvPr/>
          </p:nvPicPr>
          <p:blipFill rotWithShape="1">
            <a:blip r:embed="rId3">
              <a:alphaModFix/>
            </a:blip>
            <a:srcRect b="58397" l="0" r="0" t="37271"/>
            <a:stretch/>
          </p:blipFill>
          <p:spPr>
            <a:xfrm>
              <a:off x="9308900" y="2676751"/>
              <a:ext cx="1882350" cy="316800"/>
            </a:xfrm>
            <a:prstGeom prst="rect">
              <a:avLst/>
            </a:prstGeom>
            <a:noFill/>
            <a:ln>
              <a:noFill/>
            </a:ln>
          </p:spPr>
        </p:pic>
        <p:pic>
          <p:nvPicPr>
            <p:cNvPr id="4041" name="Google Shape;4041;p87"/>
            <p:cNvPicPr preferRelativeResize="0"/>
            <p:nvPr/>
          </p:nvPicPr>
          <p:blipFill rotWithShape="1">
            <a:blip r:embed="rId3">
              <a:alphaModFix/>
            </a:blip>
            <a:srcRect b="46199" l="0" r="0" t="43320"/>
            <a:stretch/>
          </p:blipFill>
          <p:spPr>
            <a:xfrm>
              <a:off x="9308900" y="2993550"/>
              <a:ext cx="1882350" cy="766623"/>
            </a:xfrm>
            <a:prstGeom prst="rect">
              <a:avLst/>
            </a:prstGeom>
            <a:noFill/>
            <a:ln>
              <a:noFill/>
            </a:ln>
          </p:spPr>
        </p:pic>
      </p:grpSp>
      <p:sp>
        <p:nvSpPr>
          <p:cNvPr id="4042" name="Google Shape;4042;p87"/>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043" name="Google Shape;4043;p87"/>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Provide claim details </a:t>
            </a:r>
            <a:endParaRPr sz="1200">
              <a:solidFill>
                <a:srgbClr val="7C868F"/>
              </a:solidFill>
              <a:latin typeface="Inter"/>
              <a:ea typeface="Inter"/>
              <a:cs typeface="Inter"/>
              <a:sym typeface="Inter"/>
            </a:endParaRPr>
          </a:p>
        </p:txBody>
      </p:sp>
      <p:sp>
        <p:nvSpPr>
          <p:cNvPr id="4044" name="Google Shape;4044;p87"/>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7" name="Shape 3457"/>
        <p:cNvGrpSpPr/>
        <p:nvPr/>
      </p:nvGrpSpPr>
      <p:grpSpPr>
        <a:xfrm>
          <a:off x="0" y="0"/>
          <a:ext cx="0" cy="0"/>
          <a:chOff x="0" y="0"/>
          <a:chExt cx="0" cy="0"/>
        </a:xfrm>
      </p:grpSpPr>
      <p:sp>
        <p:nvSpPr>
          <p:cNvPr id="3458" name="Google Shape;3458;p52"/>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3459" name="Google Shape;3459;p52"/>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460" name="Google Shape;3460;p52"/>
          <p:cNvSpPr txBox="1"/>
          <p:nvPr>
            <p:ph type="ctrTitle"/>
          </p:nvPr>
        </p:nvSpPr>
        <p:spPr>
          <a:xfrm>
            <a:off x="311700" y="1643525"/>
            <a:ext cx="4556700" cy="2132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600"/>
              <a:t>How to file a claim in your online account </a:t>
            </a:r>
            <a:endParaRPr sz="3600"/>
          </a:p>
        </p:txBody>
      </p:sp>
      <p:sp>
        <p:nvSpPr>
          <p:cNvPr id="3461" name="Google Shape;3461;p52"/>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462" name="Google Shape;3462;p52"/>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48" name="Shape 4048"/>
        <p:cNvGrpSpPr/>
        <p:nvPr/>
      </p:nvGrpSpPr>
      <p:grpSpPr>
        <a:xfrm>
          <a:off x="0" y="0"/>
          <a:ext cx="0" cy="0"/>
          <a:chOff x="0" y="0"/>
          <a:chExt cx="0" cy="0"/>
        </a:xfrm>
      </p:grpSpPr>
      <p:sp>
        <p:nvSpPr>
          <p:cNvPr id="4049" name="Google Shape;4049;p8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8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8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52" name="Google Shape;4052;p8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3" name="Google Shape;4053;p88"/>
          <p:cNvPicPr preferRelativeResize="0"/>
          <p:nvPr/>
        </p:nvPicPr>
        <p:blipFill rotWithShape="1">
          <a:blip r:embed="rId3">
            <a:alphaModFix/>
          </a:blip>
          <a:srcRect b="2169" l="0" r="2219" t="57655"/>
          <a:stretch/>
        </p:blipFill>
        <p:spPr>
          <a:xfrm>
            <a:off x="5829300" y="773800"/>
            <a:ext cx="2251900" cy="3595899"/>
          </a:xfrm>
          <a:prstGeom prst="rect">
            <a:avLst/>
          </a:prstGeom>
          <a:noFill/>
          <a:ln>
            <a:noFill/>
          </a:ln>
        </p:spPr>
      </p:pic>
      <p:sp>
        <p:nvSpPr>
          <p:cNvPr id="4054" name="Google Shape;4054;p88"/>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055" name="Google Shape;4055;p88"/>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Scroll down to upload a receipt</a:t>
            </a:r>
            <a:endParaRPr sz="1200">
              <a:solidFill>
                <a:srgbClr val="7C868F"/>
              </a:solidFill>
              <a:latin typeface="Inter"/>
              <a:ea typeface="Inter"/>
              <a:cs typeface="Inter"/>
              <a:sym typeface="Inter"/>
            </a:endParaRPr>
          </a:p>
        </p:txBody>
      </p:sp>
      <p:sp>
        <p:nvSpPr>
          <p:cNvPr id="4056" name="Google Shape;4056;p88"/>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5</a:t>
            </a:r>
            <a:endParaRPr/>
          </a:p>
        </p:txBody>
      </p:sp>
      <p:sp>
        <p:nvSpPr>
          <p:cNvPr id="4057" name="Google Shape;4057;p88"/>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
        <p:nvSpPr>
          <p:cNvPr id="4058" name="Google Shape;4058;p88"/>
          <p:cNvSpPr/>
          <p:nvPr/>
        </p:nvSpPr>
        <p:spPr>
          <a:xfrm rot="10800000">
            <a:off x="5032050" y="10107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62" name="Shape 4062"/>
        <p:cNvGrpSpPr/>
        <p:nvPr/>
      </p:nvGrpSpPr>
      <p:grpSpPr>
        <a:xfrm>
          <a:off x="0" y="0"/>
          <a:ext cx="0" cy="0"/>
          <a:chOff x="0" y="0"/>
          <a:chExt cx="0" cy="0"/>
        </a:xfrm>
      </p:grpSpPr>
      <p:sp>
        <p:nvSpPr>
          <p:cNvPr id="4063" name="Google Shape;4063;p8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8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8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66" name="Google Shape;4066;p8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7" name="Google Shape;4067;p89"/>
          <p:cNvPicPr preferRelativeResize="0"/>
          <p:nvPr/>
        </p:nvPicPr>
        <p:blipFill rotWithShape="1">
          <a:blip r:embed="rId3">
            <a:alphaModFix/>
          </a:blip>
          <a:srcRect b="1762" l="2550" r="2645" t="27755"/>
          <a:stretch/>
        </p:blipFill>
        <p:spPr>
          <a:xfrm>
            <a:off x="5863600" y="785750"/>
            <a:ext cx="2183299" cy="3514199"/>
          </a:xfrm>
          <a:prstGeom prst="rect">
            <a:avLst/>
          </a:prstGeom>
          <a:noFill/>
          <a:ln>
            <a:noFill/>
          </a:ln>
        </p:spPr>
      </p:pic>
      <p:sp>
        <p:nvSpPr>
          <p:cNvPr id="4068" name="Google Shape;4068;p89"/>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receipt upload method </a:t>
            </a:r>
            <a:endParaRPr sz="1200">
              <a:solidFill>
                <a:srgbClr val="7C868F"/>
              </a:solidFill>
              <a:latin typeface="Inter"/>
              <a:ea typeface="Inter"/>
              <a:cs typeface="Inter"/>
              <a:sym typeface="Inter"/>
            </a:endParaRPr>
          </a:p>
        </p:txBody>
      </p:sp>
      <p:sp>
        <p:nvSpPr>
          <p:cNvPr id="4069" name="Google Shape;4069;p89"/>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6</a:t>
            </a:r>
            <a:endParaRPr/>
          </a:p>
        </p:txBody>
      </p:sp>
      <p:sp>
        <p:nvSpPr>
          <p:cNvPr id="4070" name="Google Shape;4070;p89"/>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Take a photo </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74" name="Shape 4074"/>
        <p:cNvGrpSpPr/>
        <p:nvPr/>
      </p:nvGrpSpPr>
      <p:grpSpPr>
        <a:xfrm>
          <a:off x="0" y="0"/>
          <a:ext cx="0" cy="0"/>
          <a:chOff x="0" y="0"/>
          <a:chExt cx="0" cy="0"/>
        </a:xfrm>
      </p:grpSpPr>
      <p:sp>
        <p:nvSpPr>
          <p:cNvPr id="4075" name="Google Shape;4075;p9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9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9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78" name="Google Shape;4078;p9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9" name="Google Shape;4079;p90"/>
          <p:cNvPicPr preferRelativeResize="0"/>
          <p:nvPr/>
        </p:nvPicPr>
        <p:blipFill rotWithShape="1">
          <a:blip r:embed="rId3">
            <a:alphaModFix/>
          </a:blip>
          <a:srcRect b="6707" l="0" r="0" t="56190"/>
          <a:stretch/>
        </p:blipFill>
        <p:spPr>
          <a:xfrm>
            <a:off x="5803700" y="814650"/>
            <a:ext cx="2303101" cy="3514199"/>
          </a:xfrm>
          <a:prstGeom prst="rect">
            <a:avLst/>
          </a:prstGeom>
          <a:noFill/>
          <a:ln>
            <a:noFill/>
          </a:ln>
        </p:spPr>
      </p:pic>
      <p:sp>
        <p:nvSpPr>
          <p:cNvPr id="4080" name="Google Shape;4080;p90"/>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“Submit”</a:t>
            </a:r>
            <a:endParaRPr sz="1200">
              <a:solidFill>
                <a:srgbClr val="7C868F"/>
              </a:solidFill>
              <a:latin typeface="Inter"/>
              <a:ea typeface="Inter"/>
              <a:cs typeface="Inter"/>
              <a:sym typeface="Inter"/>
            </a:endParaRPr>
          </a:p>
        </p:txBody>
      </p:sp>
      <p:sp>
        <p:nvSpPr>
          <p:cNvPr id="4081" name="Google Shape;4081;p90"/>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7</a:t>
            </a:r>
            <a:endParaRPr/>
          </a:p>
        </p:txBody>
      </p:sp>
      <p:sp>
        <p:nvSpPr>
          <p:cNvPr id="4082" name="Google Shape;4082;p90"/>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
        <p:nvSpPr>
          <p:cNvPr id="4083" name="Google Shape;4083;p90"/>
          <p:cNvSpPr/>
          <p:nvPr/>
        </p:nvSpPr>
        <p:spPr>
          <a:xfrm>
            <a:off x="7939375" y="39468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87" name="Shape 4087"/>
        <p:cNvGrpSpPr/>
        <p:nvPr/>
      </p:nvGrpSpPr>
      <p:grpSpPr>
        <a:xfrm>
          <a:off x="0" y="0"/>
          <a:ext cx="0" cy="0"/>
          <a:chOff x="0" y="0"/>
          <a:chExt cx="0" cy="0"/>
        </a:xfrm>
      </p:grpSpPr>
      <p:sp>
        <p:nvSpPr>
          <p:cNvPr id="4088" name="Google Shape;4088;p9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9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9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91" name="Google Shape;4091;p9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2" name="Google Shape;4092;p91"/>
          <p:cNvPicPr preferRelativeResize="0"/>
          <p:nvPr/>
        </p:nvPicPr>
        <p:blipFill rotWithShape="1">
          <a:blip r:embed="rId3">
            <a:alphaModFix/>
          </a:blip>
          <a:srcRect b="0" l="0" r="0" t="65980"/>
          <a:stretch/>
        </p:blipFill>
        <p:spPr>
          <a:xfrm>
            <a:off x="5803700" y="2910427"/>
            <a:ext cx="2303100" cy="1389526"/>
          </a:xfrm>
          <a:prstGeom prst="rect">
            <a:avLst/>
          </a:prstGeom>
          <a:noFill/>
          <a:ln>
            <a:noFill/>
          </a:ln>
        </p:spPr>
      </p:pic>
      <p:pic>
        <p:nvPicPr>
          <p:cNvPr id="4093" name="Google Shape;4093;p91"/>
          <p:cNvPicPr preferRelativeResize="0"/>
          <p:nvPr/>
        </p:nvPicPr>
        <p:blipFill rotWithShape="1">
          <a:blip r:embed="rId3">
            <a:alphaModFix/>
          </a:blip>
          <a:srcRect b="28712" l="0" r="0" t="1799"/>
          <a:stretch/>
        </p:blipFill>
        <p:spPr>
          <a:xfrm>
            <a:off x="5803700" y="785750"/>
            <a:ext cx="2303100" cy="2838349"/>
          </a:xfrm>
          <a:prstGeom prst="rect">
            <a:avLst/>
          </a:prstGeom>
          <a:noFill/>
          <a:ln>
            <a:noFill/>
          </a:ln>
        </p:spPr>
      </p:pic>
      <p:sp>
        <p:nvSpPr>
          <p:cNvPr id="4094" name="Google Shape;4094;p91"/>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You’ll receive a confirmation message</a:t>
            </a:r>
            <a:endParaRPr sz="1200">
              <a:solidFill>
                <a:srgbClr val="7C868F"/>
              </a:solidFill>
              <a:latin typeface="Inter"/>
              <a:ea typeface="Inter"/>
              <a:cs typeface="Inter"/>
              <a:sym typeface="Inter"/>
            </a:endParaRPr>
          </a:p>
        </p:txBody>
      </p:sp>
      <p:sp>
        <p:nvSpPr>
          <p:cNvPr id="4095" name="Google Shape;4095;p91"/>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8</a:t>
            </a:r>
            <a:endParaRPr/>
          </a:p>
        </p:txBody>
      </p:sp>
      <p:sp>
        <p:nvSpPr>
          <p:cNvPr id="4096" name="Google Shape;4096;p91"/>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
        <p:nvSpPr>
          <p:cNvPr id="4097" name="Google Shape;4097;p91"/>
          <p:cNvSpPr/>
          <p:nvPr/>
        </p:nvSpPr>
        <p:spPr>
          <a:xfrm rot="10800000">
            <a:off x="5675975" y="10797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1" name="Shape 4101"/>
        <p:cNvGrpSpPr/>
        <p:nvPr/>
      </p:nvGrpSpPr>
      <p:grpSpPr>
        <a:xfrm>
          <a:off x="0" y="0"/>
          <a:ext cx="0" cy="0"/>
          <a:chOff x="0" y="0"/>
          <a:chExt cx="0" cy="0"/>
        </a:xfrm>
      </p:grpSpPr>
      <p:sp>
        <p:nvSpPr>
          <p:cNvPr id="4102" name="Google Shape;4102;p92"/>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103" name="Google Shape;4103;p92"/>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104" name="Google Shape;4104;p92"/>
          <p:cNvSpPr txBox="1"/>
          <p:nvPr>
            <p:ph type="ctrTitle"/>
          </p:nvPr>
        </p:nvSpPr>
        <p:spPr>
          <a:xfrm>
            <a:off x="311700" y="1643525"/>
            <a:ext cx="4545300" cy="2132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use the EOB Smart Scan feature</a:t>
            </a:r>
            <a:endParaRPr sz="4000"/>
          </a:p>
        </p:txBody>
      </p:sp>
      <p:sp>
        <p:nvSpPr>
          <p:cNvPr id="4105" name="Google Shape;4105;p92"/>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06" name="Google Shape;4106;p92"/>
          <p:cNvPicPr preferRelativeResize="0"/>
          <p:nvPr/>
        </p:nvPicPr>
        <p:blipFill>
          <a:blip r:embed="rId3">
            <a:alphaModFix/>
          </a:blip>
          <a:stretch>
            <a:fillRect/>
          </a:stretch>
        </p:blipFill>
        <p:spPr>
          <a:xfrm>
            <a:off x="5447105" y="0"/>
            <a:ext cx="3696891"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10" name="Shape 4110"/>
        <p:cNvGrpSpPr/>
        <p:nvPr/>
      </p:nvGrpSpPr>
      <p:grpSpPr>
        <a:xfrm>
          <a:off x="0" y="0"/>
          <a:ext cx="0" cy="0"/>
          <a:chOff x="0" y="0"/>
          <a:chExt cx="0" cy="0"/>
        </a:xfrm>
      </p:grpSpPr>
      <p:sp>
        <p:nvSpPr>
          <p:cNvPr id="4111" name="Google Shape;4111;p9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9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9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14" name="Google Shape;4114;p9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5" name="Google Shape;4115;p93"/>
          <p:cNvPicPr preferRelativeResize="0"/>
          <p:nvPr/>
        </p:nvPicPr>
        <p:blipFill>
          <a:blip r:embed="rId3">
            <a:alphaModFix/>
          </a:blip>
          <a:stretch>
            <a:fillRect/>
          </a:stretch>
        </p:blipFill>
        <p:spPr>
          <a:xfrm>
            <a:off x="5907024" y="667512"/>
            <a:ext cx="2103120" cy="3733039"/>
          </a:xfrm>
          <a:prstGeom prst="rect">
            <a:avLst/>
          </a:prstGeom>
          <a:noFill/>
          <a:ln>
            <a:noFill/>
          </a:ln>
        </p:spPr>
      </p:pic>
      <p:sp>
        <p:nvSpPr>
          <p:cNvPr id="4116" name="Google Shape;4116;p93"/>
          <p:cNvSpPr/>
          <p:nvPr/>
        </p:nvSpPr>
        <p:spPr>
          <a:xfrm rot="10800000">
            <a:off x="5091975" y="24249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93"/>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“Start Scanning”</a:t>
            </a:r>
            <a:endParaRPr sz="1200">
              <a:solidFill>
                <a:srgbClr val="7C868F"/>
              </a:solidFill>
              <a:latin typeface="Inter"/>
              <a:ea typeface="Inter"/>
              <a:cs typeface="Inter"/>
              <a:sym typeface="Inter"/>
            </a:endParaRPr>
          </a:p>
        </p:txBody>
      </p:sp>
      <p:sp>
        <p:nvSpPr>
          <p:cNvPr id="4118" name="Google Shape;4118;p93"/>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
        <p:nvSpPr>
          <p:cNvPr id="4119" name="Google Shape;4119;p93"/>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Take a photo </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23" name="Shape 4123"/>
        <p:cNvGrpSpPr/>
        <p:nvPr/>
      </p:nvGrpSpPr>
      <p:grpSpPr>
        <a:xfrm>
          <a:off x="0" y="0"/>
          <a:ext cx="0" cy="0"/>
          <a:chOff x="0" y="0"/>
          <a:chExt cx="0" cy="0"/>
        </a:xfrm>
      </p:grpSpPr>
      <p:sp>
        <p:nvSpPr>
          <p:cNvPr id="4124" name="Google Shape;4124;p9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9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9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p>
        </p:txBody>
      </p:sp>
      <p:sp>
        <p:nvSpPr>
          <p:cNvPr id="4127" name="Google Shape;4127;p9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8" name="Google Shape;4128;p94"/>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sp>
        <p:nvSpPr>
          <p:cNvPr id="4129" name="Google Shape;4129;p94"/>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the type of EOB</a:t>
            </a:r>
            <a:endParaRPr sz="1200">
              <a:solidFill>
                <a:srgbClr val="7C868F"/>
              </a:solidFill>
              <a:latin typeface="Inter"/>
              <a:ea typeface="Inter"/>
              <a:cs typeface="Inter"/>
              <a:sym typeface="Inter"/>
            </a:endParaRPr>
          </a:p>
        </p:txBody>
      </p:sp>
      <p:sp>
        <p:nvSpPr>
          <p:cNvPr id="4130" name="Google Shape;4130;p94"/>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34" name="Shape 4134"/>
        <p:cNvGrpSpPr/>
        <p:nvPr/>
      </p:nvGrpSpPr>
      <p:grpSpPr>
        <a:xfrm>
          <a:off x="0" y="0"/>
          <a:ext cx="0" cy="0"/>
          <a:chOff x="0" y="0"/>
          <a:chExt cx="0" cy="0"/>
        </a:xfrm>
      </p:grpSpPr>
      <p:sp>
        <p:nvSpPr>
          <p:cNvPr id="4135" name="Google Shape;4135;p9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9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9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38" name="Google Shape;4138;p9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9" name="Google Shape;4139;p95"/>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40" name="Google Shape;4140;p95"/>
          <p:cNvPicPr preferRelativeResize="0"/>
          <p:nvPr/>
        </p:nvPicPr>
        <p:blipFill rotWithShape="1">
          <a:blip r:embed="rId4">
            <a:alphaModFix/>
          </a:blip>
          <a:srcRect b="26587" l="0" r="0" t="3794"/>
          <a:stretch/>
        </p:blipFill>
        <p:spPr>
          <a:xfrm>
            <a:off x="5903688" y="978408"/>
            <a:ext cx="2103120" cy="3312415"/>
          </a:xfrm>
          <a:prstGeom prst="rect">
            <a:avLst/>
          </a:prstGeom>
          <a:noFill/>
          <a:ln>
            <a:noFill/>
          </a:ln>
        </p:spPr>
      </p:pic>
      <p:sp>
        <p:nvSpPr>
          <p:cNvPr id="4141" name="Google Shape;4141;p95"/>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your insurance carrier</a:t>
            </a:r>
            <a:endParaRPr sz="1200">
              <a:solidFill>
                <a:srgbClr val="7C868F"/>
              </a:solidFill>
              <a:latin typeface="Inter"/>
              <a:ea typeface="Inter"/>
              <a:cs typeface="Inter"/>
              <a:sym typeface="Inter"/>
            </a:endParaRPr>
          </a:p>
        </p:txBody>
      </p:sp>
      <p:sp>
        <p:nvSpPr>
          <p:cNvPr id="4142" name="Google Shape;4142;p95"/>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46" name="Shape 4146"/>
        <p:cNvGrpSpPr/>
        <p:nvPr/>
      </p:nvGrpSpPr>
      <p:grpSpPr>
        <a:xfrm>
          <a:off x="0" y="0"/>
          <a:ext cx="0" cy="0"/>
          <a:chOff x="0" y="0"/>
          <a:chExt cx="0" cy="0"/>
        </a:xfrm>
      </p:grpSpPr>
      <p:sp>
        <p:nvSpPr>
          <p:cNvPr id="4147" name="Google Shape;4147;p9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9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9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50" name="Google Shape;4150;p9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1" name="Google Shape;4151;p96"/>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52" name="Google Shape;4152;p96"/>
          <p:cNvPicPr preferRelativeResize="0"/>
          <p:nvPr/>
        </p:nvPicPr>
        <p:blipFill rotWithShape="1">
          <a:blip r:embed="rId4">
            <a:alphaModFix/>
          </a:blip>
          <a:srcRect b="25758" l="0" r="0" t="4321"/>
          <a:stretch/>
        </p:blipFill>
        <p:spPr>
          <a:xfrm>
            <a:off x="5903700" y="976625"/>
            <a:ext cx="2103100" cy="3323325"/>
          </a:xfrm>
          <a:prstGeom prst="rect">
            <a:avLst/>
          </a:prstGeom>
          <a:noFill/>
          <a:ln>
            <a:noFill/>
          </a:ln>
        </p:spPr>
      </p:pic>
      <p:pic>
        <p:nvPicPr>
          <p:cNvPr id="4153" name="Google Shape;4153;p96"/>
          <p:cNvPicPr preferRelativeResize="0"/>
          <p:nvPr/>
        </p:nvPicPr>
        <p:blipFill rotWithShape="1">
          <a:blip r:embed="rId4">
            <a:alphaModFix/>
          </a:blip>
          <a:srcRect b="9530" l="0" r="0" t="20544"/>
          <a:stretch/>
        </p:blipFill>
        <p:spPr>
          <a:xfrm>
            <a:off x="5903700" y="1190125"/>
            <a:ext cx="2103100" cy="3323325"/>
          </a:xfrm>
          <a:prstGeom prst="rect">
            <a:avLst/>
          </a:prstGeom>
          <a:noFill/>
          <a:ln>
            <a:noFill/>
          </a:ln>
        </p:spPr>
      </p:pic>
      <p:sp>
        <p:nvSpPr>
          <p:cNvPr id="4154" name="Google Shape;4154;p96"/>
          <p:cNvSpPr/>
          <p:nvPr/>
        </p:nvSpPr>
        <p:spPr>
          <a:xfrm rot="10800000">
            <a:off x="5103325" y="12232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96"/>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“Add Pages”</a:t>
            </a:r>
            <a:endParaRPr sz="1200">
              <a:solidFill>
                <a:srgbClr val="7C868F"/>
              </a:solidFill>
              <a:latin typeface="Inter"/>
              <a:ea typeface="Inter"/>
              <a:cs typeface="Inter"/>
              <a:sym typeface="Inter"/>
            </a:endParaRPr>
          </a:p>
        </p:txBody>
      </p:sp>
      <p:sp>
        <p:nvSpPr>
          <p:cNvPr id="4156" name="Google Shape;4156;p96"/>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60" name="Shape 4160"/>
        <p:cNvGrpSpPr/>
        <p:nvPr/>
      </p:nvGrpSpPr>
      <p:grpSpPr>
        <a:xfrm>
          <a:off x="0" y="0"/>
          <a:ext cx="0" cy="0"/>
          <a:chOff x="0" y="0"/>
          <a:chExt cx="0" cy="0"/>
        </a:xfrm>
      </p:grpSpPr>
      <p:sp>
        <p:nvSpPr>
          <p:cNvPr id="4161" name="Google Shape;4161;p9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9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9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64" name="Google Shape;4164;p9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5" name="Google Shape;4165;p97"/>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66" name="Google Shape;4166;p97"/>
          <p:cNvPicPr preferRelativeResize="0"/>
          <p:nvPr/>
        </p:nvPicPr>
        <p:blipFill rotWithShape="1">
          <a:blip r:embed="rId4">
            <a:alphaModFix/>
          </a:blip>
          <a:srcRect b="9530" l="0" r="0" t="20544"/>
          <a:stretch/>
        </p:blipFill>
        <p:spPr>
          <a:xfrm>
            <a:off x="5903700" y="1190125"/>
            <a:ext cx="2103100" cy="3323325"/>
          </a:xfrm>
          <a:prstGeom prst="rect">
            <a:avLst/>
          </a:prstGeom>
          <a:noFill/>
          <a:ln>
            <a:noFill/>
          </a:ln>
        </p:spPr>
      </p:pic>
      <p:pic>
        <p:nvPicPr>
          <p:cNvPr id="4167" name="Google Shape;4167;p97"/>
          <p:cNvPicPr preferRelativeResize="0"/>
          <p:nvPr/>
        </p:nvPicPr>
        <p:blipFill>
          <a:blip r:embed="rId5">
            <a:alphaModFix/>
          </a:blip>
          <a:stretch>
            <a:fillRect/>
          </a:stretch>
        </p:blipFill>
        <p:spPr>
          <a:xfrm>
            <a:off x="6258100" y="1791900"/>
            <a:ext cx="1394296" cy="1494600"/>
          </a:xfrm>
          <a:prstGeom prst="rect">
            <a:avLst/>
          </a:prstGeom>
          <a:noFill/>
          <a:ln>
            <a:noFill/>
          </a:ln>
        </p:spPr>
      </p:pic>
      <p:sp>
        <p:nvSpPr>
          <p:cNvPr id="4168" name="Google Shape;4168;p97"/>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Choose upload method </a:t>
            </a:r>
            <a:endParaRPr sz="1200">
              <a:solidFill>
                <a:srgbClr val="7C868F"/>
              </a:solidFill>
              <a:latin typeface="Inter"/>
              <a:ea typeface="Inter"/>
              <a:cs typeface="Inter"/>
              <a:sym typeface="Inter"/>
            </a:endParaRPr>
          </a:p>
        </p:txBody>
      </p:sp>
      <p:sp>
        <p:nvSpPr>
          <p:cNvPr id="4169" name="Google Shape;4169;p97"/>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66" name="Shape 3466"/>
        <p:cNvGrpSpPr/>
        <p:nvPr/>
      </p:nvGrpSpPr>
      <p:grpSpPr>
        <a:xfrm>
          <a:off x="0" y="0"/>
          <a:ext cx="0" cy="0"/>
          <a:chOff x="0" y="0"/>
          <a:chExt cx="0" cy="0"/>
        </a:xfrm>
      </p:grpSpPr>
      <p:sp>
        <p:nvSpPr>
          <p:cNvPr id="3467" name="Google Shape;3467;p5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68" name="Google Shape;3468;p53"/>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3469" name="Google Shape;3469;p53"/>
          <p:cNvPicPr preferRelativeResize="0"/>
          <p:nvPr/>
        </p:nvPicPr>
        <p:blipFill rotWithShape="1">
          <a:blip r:embed="rId4">
            <a:alphaModFix/>
          </a:blip>
          <a:srcRect b="11109" l="24807" r="25399" t="22800"/>
          <a:stretch/>
        </p:blipFill>
        <p:spPr>
          <a:xfrm>
            <a:off x="1796900" y="1162100"/>
            <a:ext cx="5550202" cy="3717750"/>
          </a:xfrm>
          <a:prstGeom prst="rect">
            <a:avLst/>
          </a:prstGeom>
          <a:noFill/>
          <a:ln>
            <a:noFill/>
          </a:ln>
          <a:effectLst>
            <a:outerShdw blurRad="57150" rotWithShape="0" algn="bl" dir="5400000" dist="19050">
              <a:srgbClr val="000000">
                <a:alpha val="50000"/>
              </a:srgbClr>
            </a:outerShdw>
          </a:effectLst>
        </p:spPr>
      </p:pic>
      <p:sp>
        <p:nvSpPr>
          <p:cNvPr id="3470" name="Google Shape;3470;p53"/>
          <p:cNvSpPr/>
          <p:nvPr/>
        </p:nvSpPr>
        <p:spPr>
          <a:xfrm rot="10800000">
            <a:off x="1139213" y="27983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73" name="Shape 4173"/>
        <p:cNvGrpSpPr/>
        <p:nvPr/>
      </p:nvGrpSpPr>
      <p:grpSpPr>
        <a:xfrm>
          <a:off x="0" y="0"/>
          <a:ext cx="0" cy="0"/>
          <a:chOff x="0" y="0"/>
          <a:chExt cx="0" cy="0"/>
        </a:xfrm>
      </p:grpSpPr>
      <p:sp>
        <p:nvSpPr>
          <p:cNvPr id="4174" name="Google Shape;4174;p9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9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9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77" name="Google Shape;4177;p9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8" name="Google Shape;4178;p98"/>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79" name="Google Shape;4179;p98"/>
          <p:cNvPicPr preferRelativeResize="0"/>
          <p:nvPr/>
        </p:nvPicPr>
        <p:blipFill rotWithShape="1">
          <a:blip r:embed="rId4">
            <a:alphaModFix/>
          </a:blip>
          <a:srcRect b="26131" l="0" r="0" t="4845"/>
          <a:stretch/>
        </p:blipFill>
        <p:spPr>
          <a:xfrm>
            <a:off x="5903700" y="1020025"/>
            <a:ext cx="2103100" cy="3279923"/>
          </a:xfrm>
          <a:prstGeom prst="rect">
            <a:avLst/>
          </a:prstGeom>
          <a:noFill/>
          <a:ln>
            <a:noFill/>
          </a:ln>
        </p:spPr>
      </p:pic>
      <p:sp>
        <p:nvSpPr>
          <p:cNvPr id="4180" name="Google Shape;4180;p98"/>
          <p:cNvSpPr/>
          <p:nvPr/>
        </p:nvSpPr>
        <p:spPr>
          <a:xfrm rot="10800000">
            <a:off x="5070275" y="17832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98"/>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“Add Pages” if necessary </a:t>
            </a:r>
            <a:endParaRPr sz="1200">
              <a:solidFill>
                <a:srgbClr val="7C868F"/>
              </a:solidFill>
              <a:latin typeface="Inter"/>
              <a:ea typeface="Inter"/>
              <a:cs typeface="Inter"/>
              <a:sym typeface="Inter"/>
            </a:endParaRPr>
          </a:p>
        </p:txBody>
      </p:sp>
      <p:sp>
        <p:nvSpPr>
          <p:cNvPr id="4182" name="Google Shape;4182;p98"/>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6</a:t>
            </a:r>
            <a:endParaRPr/>
          </a:p>
        </p:txBody>
      </p:sp>
      <p:sp>
        <p:nvSpPr>
          <p:cNvPr id="4183" name="Google Shape;4183;p98"/>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Repeat previous step</a:t>
            </a:r>
            <a:endParaRPr sz="1200">
              <a:solidFill>
                <a:srgbClr val="253746"/>
              </a:solidFill>
              <a:latin typeface="Inter"/>
              <a:ea typeface="Inter"/>
              <a:cs typeface="Inter"/>
              <a:sym typeface="Inte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87" name="Shape 4187"/>
        <p:cNvGrpSpPr/>
        <p:nvPr/>
      </p:nvGrpSpPr>
      <p:grpSpPr>
        <a:xfrm>
          <a:off x="0" y="0"/>
          <a:ext cx="0" cy="0"/>
          <a:chOff x="0" y="0"/>
          <a:chExt cx="0" cy="0"/>
        </a:xfrm>
      </p:grpSpPr>
      <p:sp>
        <p:nvSpPr>
          <p:cNvPr id="4188" name="Google Shape;4188;p9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9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9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91" name="Google Shape;4191;p9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2" name="Google Shape;4192;p99"/>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93" name="Google Shape;4193;p99"/>
          <p:cNvPicPr preferRelativeResize="0"/>
          <p:nvPr/>
        </p:nvPicPr>
        <p:blipFill rotWithShape="1">
          <a:blip r:embed="rId4">
            <a:alphaModFix/>
          </a:blip>
          <a:srcRect b="26131" l="0" r="0" t="4845"/>
          <a:stretch/>
        </p:blipFill>
        <p:spPr>
          <a:xfrm>
            <a:off x="5903700" y="1020025"/>
            <a:ext cx="2103100" cy="3279923"/>
          </a:xfrm>
          <a:prstGeom prst="rect">
            <a:avLst/>
          </a:prstGeom>
          <a:noFill/>
          <a:ln>
            <a:noFill/>
          </a:ln>
        </p:spPr>
      </p:pic>
      <p:sp>
        <p:nvSpPr>
          <p:cNvPr id="4194" name="Google Shape;4194;p99"/>
          <p:cNvSpPr/>
          <p:nvPr/>
        </p:nvSpPr>
        <p:spPr>
          <a:xfrm>
            <a:off x="7739675" y="34977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99"/>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“Next” </a:t>
            </a:r>
            <a:endParaRPr sz="1200">
              <a:solidFill>
                <a:srgbClr val="7C868F"/>
              </a:solidFill>
              <a:latin typeface="Inter"/>
              <a:ea typeface="Inter"/>
              <a:cs typeface="Inter"/>
              <a:sym typeface="Inter"/>
            </a:endParaRPr>
          </a:p>
        </p:txBody>
      </p:sp>
      <p:sp>
        <p:nvSpPr>
          <p:cNvPr id="4196" name="Google Shape;4196;p99"/>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Inter"/>
                <a:ea typeface="Inter"/>
                <a:cs typeface="Inter"/>
                <a:sym typeface="Inter"/>
              </a:rPr>
              <a:t>7</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00" name="Shape 4200"/>
        <p:cNvGrpSpPr/>
        <p:nvPr/>
      </p:nvGrpSpPr>
      <p:grpSpPr>
        <a:xfrm>
          <a:off x="0" y="0"/>
          <a:ext cx="0" cy="0"/>
          <a:chOff x="0" y="0"/>
          <a:chExt cx="0" cy="0"/>
        </a:xfrm>
      </p:grpSpPr>
      <p:sp>
        <p:nvSpPr>
          <p:cNvPr id="4201" name="Google Shape;4201;p10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10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10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04" name="Google Shape;4204;p10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5" name="Google Shape;4205;p100"/>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06" name="Google Shape;4206;p100"/>
          <p:cNvPicPr preferRelativeResize="0"/>
          <p:nvPr/>
        </p:nvPicPr>
        <p:blipFill rotWithShape="1">
          <a:blip r:embed="rId4">
            <a:alphaModFix/>
          </a:blip>
          <a:srcRect b="23511" l="0" r="0" t="4254"/>
          <a:stretch/>
        </p:blipFill>
        <p:spPr>
          <a:xfrm>
            <a:off x="5903700" y="993850"/>
            <a:ext cx="2103100" cy="3433477"/>
          </a:xfrm>
          <a:prstGeom prst="rect">
            <a:avLst/>
          </a:prstGeom>
          <a:noFill/>
          <a:ln>
            <a:noFill/>
          </a:ln>
        </p:spPr>
      </p:pic>
      <p:sp>
        <p:nvSpPr>
          <p:cNvPr id="4207" name="Google Shape;4207;p100"/>
          <p:cNvSpPr/>
          <p:nvPr/>
        </p:nvSpPr>
        <p:spPr>
          <a:xfrm>
            <a:off x="7788175" y="37473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100"/>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Review information </a:t>
            </a:r>
            <a:endParaRPr sz="1200">
              <a:solidFill>
                <a:srgbClr val="7C868F"/>
              </a:solidFill>
              <a:latin typeface="Inter"/>
              <a:ea typeface="Inter"/>
              <a:cs typeface="Inter"/>
              <a:sym typeface="Inter"/>
            </a:endParaRPr>
          </a:p>
        </p:txBody>
      </p:sp>
      <p:sp>
        <p:nvSpPr>
          <p:cNvPr id="4209" name="Google Shape;4209;p100"/>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8</a:t>
            </a:r>
            <a:endParaRPr/>
          </a:p>
        </p:txBody>
      </p:sp>
      <p:sp>
        <p:nvSpPr>
          <p:cNvPr id="4210" name="Google Shape;4210;p100"/>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“Next”</a:t>
            </a:r>
            <a:endParaRPr sz="1200">
              <a:solidFill>
                <a:srgbClr val="253746"/>
              </a:solidFill>
              <a:latin typeface="Inter"/>
              <a:ea typeface="Inter"/>
              <a:cs typeface="Inter"/>
              <a:sym typeface="Inte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14" name="Shape 4214"/>
        <p:cNvGrpSpPr/>
        <p:nvPr/>
      </p:nvGrpSpPr>
      <p:grpSpPr>
        <a:xfrm>
          <a:off x="0" y="0"/>
          <a:ext cx="0" cy="0"/>
          <a:chOff x="0" y="0"/>
          <a:chExt cx="0" cy="0"/>
        </a:xfrm>
      </p:grpSpPr>
      <p:sp>
        <p:nvSpPr>
          <p:cNvPr id="4215" name="Google Shape;4215;p10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10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10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18" name="Google Shape;4218;p10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9" name="Google Shape;4219;p101"/>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20" name="Google Shape;4220;p101"/>
          <p:cNvPicPr preferRelativeResize="0"/>
          <p:nvPr/>
        </p:nvPicPr>
        <p:blipFill rotWithShape="1">
          <a:blip r:embed="rId4">
            <a:alphaModFix/>
          </a:blip>
          <a:srcRect b="23567" l="0" r="0" t="4094"/>
          <a:stretch/>
        </p:blipFill>
        <p:spPr>
          <a:xfrm>
            <a:off x="5903700" y="987475"/>
            <a:ext cx="2103100" cy="3439852"/>
          </a:xfrm>
          <a:prstGeom prst="rect">
            <a:avLst/>
          </a:prstGeom>
          <a:noFill/>
          <a:ln>
            <a:noFill/>
          </a:ln>
        </p:spPr>
      </p:pic>
      <p:sp>
        <p:nvSpPr>
          <p:cNvPr id="4221" name="Google Shape;4221;p101"/>
          <p:cNvSpPr/>
          <p:nvPr/>
        </p:nvSpPr>
        <p:spPr>
          <a:xfrm rot="10800000">
            <a:off x="4972500" y="987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101"/>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23" name="Google Shape;4223;p101"/>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9</a:t>
            </a:r>
            <a:endParaRPr/>
          </a:p>
        </p:txBody>
      </p:sp>
      <p:sp>
        <p:nvSpPr>
          <p:cNvPr id="4224" name="Google Shape;4224;p101"/>
          <p:cNvSpPr/>
          <p:nvPr/>
        </p:nvSpPr>
        <p:spPr>
          <a:xfrm>
            <a:off x="7954750" y="1754274"/>
            <a:ext cx="427200" cy="204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101"/>
          <p:cNvSpPr/>
          <p:nvPr/>
        </p:nvSpPr>
        <p:spPr>
          <a:xfrm>
            <a:off x="7954750" y="2027486"/>
            <a:ext cx="427200" cy="204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101"/>
          <p:cNvSpPr/>
          <p:nvPr/>
        </p:nvSpPr>
        <p:spPr>
          <a:xfrm>
            <a:off x="7954756" y="2300674"/>
            <a:ext cx="427200" cy="204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30" name="Shape 4230"/>
        <p:cNvGrpSpPr/>
        <p:nvPr/>
      </p:nvGrpSpPr>
      <p:grpSpPr>
        <a:xfrm>
          <a:off x="0" y="0"/>
          <a:ext cx="0" cy="0"/>
          <a:chOff x="0" y="0"/>
          <a:chExt cx="0" cy="0"/>
        </a:xfrm>
      </p:grpSpPr>
      <p:sp>
        <p:nvSpPr>
          <p:cNvPr id="4231" name="Google Shape;4231;p10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10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10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34" name="Google Shape;4234;p10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35" name="Google Shape;4235;p102"/>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36" name="Google Shape;4236;p102"/>
          <p:cNvPicPr preferRelativeResize="0"/>
          <p:nvPr/>
        </p:nvPicPr>
        <p:blipFill rotWithShape="1">
          <a:blip r:embed="rId4">
            <a:alphaModFix/>
          </a:blip>
          <a:srcRect b="23567" l="0" r="0" t="4094"/>
          <a:stretch/>
        </p:blipFill>
        <p:spPr>
          <a:xfrm>
            <a:off x="5903700" y="987475"/>
            <a:ext cx="2103100" cy="3439852"/>
          </a:xfrm>
          <a:prstGeom prst="rect">
            <a:avLst/>
          </a:prstGeom>
          <a:noFill/>
          <a:ln>
            <a:noFill/>
          </a:ln>
        </p:spPr>
      </p:pic>
      <p:sp>
        <p:nvSpPr>
          <p:cNvPr id="4237" name="Google Shape;4237;p102"/>
          <p:cNvSpPr/>
          <p:nvPr/>
        </p:nvSpPr>
        <p:spPr>
          <a:xfrm>
            <a:off x="7907525" y="11647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102"/>
          <p:cNvSpPr txBox="1"/>
          <p:nvPr/>
        </p:nvSpPr>
        <p:spPr>
          <a:xfrm>
            <a:off x="887700" y="1795550"/>
            <a:ext cx="3652200" cy="14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253746"/>
                </a:solidFill>
                <a:latin typeface="Inter"/>
                <a:ea typeface="Inter"/>
                <a:cs typeface="Inter"/>
                <a:sym typeface="Inter"/>
              </a:rPr>
              <a:t>If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7C868F"/>
              </a:solidFill>
              <a:latin typeface="Inter"/>
              <a:ea typeface="Inter"/>
              <a:cs typeface="Inter"/>
              <a:sym typeface="Inter"/>
            </a:endParaRPr>
          </a:p>
        </p:txBody>
      </p:sp>
      <p:sp>
        <p:nvSpPr>
          <p:cNvPr id="4239" name="Google Shape;4239;p102"/>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0" name="Google Shape;4240;p102"/>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10</a:t>
            </a:r>
            <a:endParaRPr/>
          </a:p>
        </p:txBody>
      </p:sp>
      <p:sp>
        <p:nvSpPr>
          <p:cNvPr id="4241" name="Google Shape;4241;p102"/>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42" name="Google Shape;4242;p102"/>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9</a:t>
            </a:r>
            <a:endParaRPr/>
          </a:p>
        </p:txBody>
      </p:sp>
      <p:sp>
        <p:nvSpPr>
          <p:cNvPr id="4243" name="Google Shape;4243;p102"/>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Select “Try Again”</a:t>
            </a:r>
            <a:endParaRPr sz="1200">
              <a:solidFill>
                <a:schemeClr val="accent4"/>
              </a:solidFill>
              <a:latin typeface="Inter"/>
              <a:ea typeface="Inter"/>
              <a:cs typeface="Inter"/>
              <a:sym typeface="Inter"/>
            </a:endParaRPr>
          </a:p>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“Enter Missing Data” </a:t>
            </a:r>
            <a:endParaRPr sz="1200">
              <a:solidFill>
                <a:schemeClr val="dk1"/>
              </a:solidFill>
              <a:latin typeface="Inter"/>
              <a:ea typeface="Inter"/>
              <a:cs typeface="Inter"/>
              <a:sym typeface="Inte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47" name="Shape 4247"/>
        <p:cNvGrpSpPr/>
        <p:nvPr/>
      </p:nvGrpSpPr>
      <p:grpSpPr>
        <a:xfrm>
          <a:off x="0" y="0"/>
          <a:ext cx="0" cy="0"/>
          <a:chOff x="0" y="0"/>
          <a:chExt cx="0" cy="0"/>
        </a:xfrm>
      </p:grpSpPr>
      <p:sp>
        <p:nvSpPr>
          <p:cNvPr id="4248" name="Google Shape;4248;p10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0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0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51" name="Google Shape;4251;p10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2" name="Google Shape;4252;p103"/>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53" name="Google Shape;4253;p103"/>
          <p:cNvPicPr preferRelativeResize="0"/>
          <p:nvPr/>
        </p:nvPicPr>
        <p:blipFill rotWithShape="1">
          <a:blip r:embed="rId4">
            <a:alphaModFix/>
          </a:blip>
          <a:srcRect b="23567" l="0" r="0" t="4094"/>
          <a:stretch/>
        </p:blipFill>
        <p:spPr>
          <a:xfrm>
            <a:off x="5903700" y="987475"/>
            <a:ext cx="2103100" cy="3439852"/>
          </a:xfrm>
          <a:prstGeom prst="rect">
            <a:avLst/>
          </a:prstGeom>
          <a:noFill/>
          <a:ln>
            <a:noFill/>
          </a:ln>
        </p:spPr>
      </p:pic>
      <p:sp>
        <p:nvSpPr>
          <p:cNvPr id="4254" name="Google Shape;4254;p103"/>
          <p:cNvSpPr/>
          <p:nvPr/>
        </p:nvSpPr>
        <p:spPr>
          <a:xfrm rot="10800000">
            <a:off x="5091025" y="40216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103"/>
          <p:cNvSpPr txBox="1"/>
          <p:nvPr/>
        </p:nvSpPr>
        <p:spPr>
          <a:xfrm>
            <a:off x="887700" y="1795550"/>
            <a:ext cx="3652200" cy="14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253746"/>
                </a:solidFill>
                <a:latin typeface="Inter"/>
                <a:ea typeface="Inter"/>
                <a:cs typeface="Inter"/>
                <a:sym typeface="Inter"/>
              </a:rPr>
              <a:t>If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7C868F"/>
              </a:solidFill>
              <a:latin typeface="Inter"/>
              <a:ea typeface="Inter"/>
              <a:cs typeface="Inter"/>
              <a:sym typeface="Inter"/>
            </a:endParaRPr>
          </a:p>
        </p:txBody>
      </p:sp>
      <p:sp>
        <p:nvSpPr>
          <p:cNvPr id="4256" name="Google Shape;4256;p103"/>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7" name="Google Shape;4257;p103"/>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10</a:t>
            </a:r>
            <a:endParaRPr/>
          </a:p>
        </p:txBody>
      </p:sp>
      <p:sp>
        <p:nvSpPr>
          <p:cNvPr id="4258" name="Google Shape;4258;p103"/>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59" name="Google Shape;4259;p103"/>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9</a:t>
            </a:r>
            <a:endParaRPr/>
          </a:p>
        </p:txBody>
      </p:sp>
      <p:sp>
        <p:nvSpPr>
          <p:cNvPr id="4260" name="Google Shape;4260;p103"/>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“Try Again”</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Select “Enter Missing Data” </a:t>
            </a:r>
            <a:endParaRPr sz="1200">
              <a:solidFill>
                <a:schemeClr val="accent4"/>
              </a:solidFill>
              <a:latin typeface="Inter"/>
              <a:ea typeface="Inter"/>
              <a:cs typeface="Inter"/>
              <a:sym typeface="Inte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64" name="Shape 4264"/>
        <p:cNvGrpSpPr/>
        <p:nvPr/>
      </p:nvGrpSpPr>
      <p:grpSpPr>
        <a:xfrm>
          <a:off x="0" y="0"/>
          <a:ext cx="0" cy="0"/>
          <a:chOff x="0" y="0"/>
          <a:chExt cx="0" cy="0"/>
        </a:xfrm>
      </p:grpSpPr>
      <p:sp>
        <p:nvSpPr>
          <p:cNvPr id="4265" name="Google Shape;4265;p10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10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10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68" name="Google Shape;4268;p10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9" name="Google Shape;4269;p104"/>
          <p:cNvPicPr preferRelativeResize="0"/>
          <p:nvPr/>
        </p:nvPicPr>
        <p:blipFill rotWithShape="1">
          <a:blip r:embed="rId3">
            <a:alphaModFix/>
          </a:blip>
          <a:srcRect b="21703" l="0" r="0" t="0"/>
          <a:stretch/>
        </p:blipFill>
        <p:spPr>
          <a:xfrm>
            <a:off x="5903700" y="738350"/>
            <a:ext cx="2103100" cy="3721523"/>
          </a:xfrm>
          <a:prstGeom prst="rect">
            <a:avLst/>
          </a:prstGeom>
          <a:noFill/>
          <a:ln>
            <a:noFill/>
          </a:ln>
        </p:spPr>
      </p:pic>
      <p:sp>
        <p:nvSpPr>
          <p:cNvPr id="4270" name="Google Shape;4270;p104"/>
          <p:cNvSpPr/>
          <p:nvPr/>
        </p:nvSpPr>
        <p:spPr>
          <a:xfrm rot="10800000">
            <a:off x="5265600" y="15451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104"/>
          <p:cNvSpPr txBox="1"/>
          <p:nvPr/>
        </p:nvSpPr>
        <p:spPr>
          <a:xfrm>
            <a:off x="887700" y="1795550"/>
            <a:ext cx="3652200" cy="14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253746"/>
                </a:solidFill>
                <a:latin typeface="Inter"/>
                <a:ea typeface="Inter"/>
                <a:cs typeface="Inter"/>
                <a:sym typeface="Inter"/>
              </a:rPr>
              <a:t>Select the account to pay from </a:t>
            </a:r>
            <a:r>
              <a:rPr lang="en" sz="1600">
                <a:solidFill>
                  <a:srgbClr val="253746"/>
                </a:solidFill>
                <a:latin typeface="Inter"/>
                <a:ea typeface="Inter"/>
                <a:cs typeface="Inter"/>
                <a:sym typeface="Inter"/>
              </a:rPr>
              <a:t> and complete remaining fields</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7C868F"/>
              </a:solidFill>
              <a:latin typeface="Inter"/>
              <a:ea typeface="Inter"/>
              <a:cs typeface="Inter"/>
              <a:sym typeface="Inter"/>
            </a:endParaRPr>
          </a:p>
        </p:txBody>
      </p:sp>
      <p:sp>
        <p:nvSpPr>
          <p:cNvPr id="4272" name="Google Shape;4272;p104"/>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3" name="Google Shape;4273;p104"/>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10</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7" name="Shape 4277"/>
        <p:cNvGrpSpPr/>
        <p:nvPr/>
      </p:nvGrpSpPr>
      <p:grpSpPr>
        <a:xfrm>
          <a:off x="0" y="0"/>
          <a:ext cx="0" cy="0"/>
          <a:chOff x="0" y="0"/>
          <a:chExt cx="0" cy="0"/>
        </a:xfrm>
      </p:grpSpPr>
      <p:sp>
        <p:nvSpPr>
          <p:cNvPr id="4278" name="Google Shape;4278;p105"/>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279" name="Google Shape;4279;p105"/>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80" name="Google Shape;4280;p105"/>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How to use the mobile app eligible expense scanner</a:t>
            </a:r>
            <a:endParaRPr sz="4000"/>
          </a:p>
        </p:txBody>
      </p:sp>
      <p:sp>
        <p:nvSpPr>
          <p:cNvPr id="4281" name="Google Shape;4281;p105"/>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82" name="Google Shape;4282;p105"/>
          <p:cNvPicPr preferRelativeResize="0"/>
          <p:nvPr/>
        </p:nvPicPr>
        <p:blipFill rotWithShape="1">
          <a:blip r:embed="rId3">
            <a:alphaModFix/>
          </a:blip>
          <a:srcRect b="0" l="38869" r="14724" t="0"/>
          <a:stretch/>
        </p:blipFill>
        <p:spPr>
          <a:xfrm>
            <a:off x="5533900" y="-44325"/>
            <a:ext cx="3610100" cy="51878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86" name="Shape 4286"/>
        <p:cNvGrpSpPr/>
        <p:nvPr/>
      </p:nvGrpSpPr>
      <p:grpSpPr>
        <a:xfrm>
          <a:off x="0" y="0"/>
          <a:ext cx="0" cy="0"/>
          <a:chOff x="0" y="0"/>
          <a:chExt cx="0" cy="0"/>
        </a:xfrm>
      </p:grpSpPr>
      <p:sp>
        <p:nvSpPr>
          <p:cNvPr id="4287" name="Google Shape;4287;p10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10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10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 </a:t>
            </a:r>
            <a:endParaRPr>
              <a:latin typeface="Inter Medium"/>
              <a:ea typeface="Inter Medium"/>
              <a:cs typeface="Inter Medium"/>
              <a:sym typeface="Inter Medium"/>
            </a:endParaRPr>
          </a:p>
        </p:txBody>
      </p:sp>
      <p:sp>
        <p:nvSpPr>
          <p:cNvPr id="4290" name="Google Shape;4290;p10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06"/>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292" name="Google Shape;4292;p10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3" name="Google Shape;4293;p106"/>
          <p:cNvPicPr preferRelativeResize="0"/>
          <p:nvPr/>
        </p:nvPicPr>
        <p:blipFill rotWithShape="1">
          <a:blip r:embed="rId3">
            <a:alphaModFix/>
          </a:blip>
          <a:srcRect b="37886" l="0" r="0" t="4155"/>
          <a:stretch/>
        </p:blipFill>
        <p:spPr>
          <a:xfrm>
            <a:off x="5803700" y="789687"/>
            <a:ext cx="2303100" cy="3564124"/>
          </a:xfrm>
          <a:prstGeom prst="rect">
            <a:avLst/>
          </a:prstGeom>
          <a:noFill/>
          <a:ln>
            <a:noFill/>
          </a:ln>
        </p:spPr>
      </p:pic>
      <p:sp>
        <p:nvSpPr>
          <p:cNvPr id="4294" name="Google Shape;4294;p106"/>
          <p:cNvSpPr/>
          <p:nvPr/>
        </p:nvSpPr>
        <p:spPr>
          <a:xfrm>
            <a:off x="7571150" y="32521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106"/>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“Scan Item for Eligibility” </a:t>
            </a:r>
            <a:endParaRPr sz="1600">
              <a:solidFill>
                <a:schemeClr val="dk1"/>
              </a:solidFill>
              <a:latin typeface="Inter"/>
              <a:ea typeface="Inter"/>
              <a:cs typeface="Inter"/>
              <a:sym typeface="Inter"/>
            </a:endParaRPr>
          </a:p>
        </p:txBody>
      </p:sp>
      <p:sp>
        <p:nvSpPr>
          <p:cNvPr id="4296" name="Google Shape;4296;p106"/>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00" name="Shape 4300"/>
        <p:cNvGrpSpPr/>
        <p:nvPr/>
      </p:nvGrpSpPr>
      <p:grpSpPr>
        <a:xfrm>
          <a:off x="0" y="0"/>
          <a:ext cx="0" cy="0"/>
          <a:chOff x="0" y="0"/>
          <a:chExt cx="0" cy="0"/>
        </a:xfrm>
      </p:grpSpPr>
      <p:sp>
        <p:nvSpPr>
          <p:cNvPr id="4301" name="Google Shape;4301;p10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10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10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 </a:t>
            </a:r>
            <a:endParaRPr/>
          </a:p>
        </p:txBody>
      </p:sp>
      <p:sp>
        <p:nvSpPr>
          <p:cNvPr id="4304" name="Google Shape;4304;p10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05" name="Google Shape;4305;p107"/>
          <p:cNvPicPr preferRelativeResize="0"/>
          <p:nvPr/>
        </p:nvPicPr>
        <p:blipFill rotWithShape="1">
          <a:blip r:embed="rId3">
            <a:alphaModFix/>
          </a:blip>
          <a:srcRect b="25611" l="0" r="0" t="0"/>
          <a:stretch/>
        </p:blipFill>
        <p:spPr>
          <a:xfrm>
            <a:off x="5863825" y="735775"/>
            <a:ext cx="2182851" cy="3669852"/>
          </a:xfrm>
          <a:prstGeom prst="rect">
            <a:avLst/>
          </a:prstGeom>
          <a:noFill/>
          <a:ln>
            <a:noFill/>
          </a:ln>
        </p:spPr>
      </p:pic>
      <p:sp>
        <p:nvSpPr>
          <p:cNvPr id="4306" name="Google Shape;4306;p107"/>
          <p:cNvSpPr/>
          <p:nvPr/>
        </p:nvSpPr>
        <p:spPr>
          <a:xfrm rot="10800000">
            <a:off x="4980699" y="355245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107"/>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308" name="Google Shape;4308;p107"/>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Read terms and conditions</a:t>
            </a:r>
            <a:endParaRPr sz="1600">
              <a:solidFill>
                <a:schemeClr val="dk1"/>
              </a:solidFill>
              <a:latin typeface="Inter"/>
              <a:ea typeface="Inter"/>
              <a:cs typeface="Inter"/>
              <a:sym typeface="Inter"/>
            </a:endParaRPr>
          </a:p>
        </p:txBody>
      </p:sp>
      <p:sp>
        <p:nvSpPr>
          <p:cNvPr id="4309" name="Google Shape;4309;p107"/>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sp>
        <p:nvSpPr>
          <p:cNvPr id="4310" name="Google Shape;4310;p107"/>
          <p:cNvSpPr txBox="1"/>
          <p:nvPr/>
        </p:nvSpPr>
        <p:spPr>
          <a:xfrm>
            <a:off x="1229850" y="2408450"/>
            <a:ext cx="3000000" cy="11022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the box indicating you’ve read, understand and agree to them</a:t>
            </a:r>
            <a:endParaRPr sz="1200">
              <a:solidFill>
                <a:srgbClr val="253746"/>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74" name="Shape 3474"/>
        <p:cNvGrpSpPr/>
        <p:nvPr/>
      </p:nvGrpSpPr>
      <p:grpSpPr>
        <a:xfrm>
          <a:off x="0" y="0"/>
          <a:ext cx="0" cy="0"/>
          <a:chOff x="0" y="0"/>
          <a:chExt cx="0" cy="0"/>
        </a:xfrm>
      </p:grpSpPr>
      <p:sp>
        <p:nvSpPr>
          <p:cNvPr id="3475" name="Google Shape;3475;p5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76" name="Google Shape;3476;p54"/>
          <p:cNvPicPr preferRelativeResize="0"/>
          <p:nvPr/>
        </p:nvPicPr>
        <p:blipFill rotWithShape="1">
          <a:blip r:embed="rId3">
            <a:alphaModFix/>
          </a:blip>
          <a:srcRect b="12442" l="24975" r="25480" t="12284"/>
          <a:stretch/>
        </p:blipFill>
        <p:spPr>
          <a:xfrm>
            <a:off x="1829425" y="935200"/>
            <a:ext cx="5485174" cy="4208299"/>
          </a:xfrm>
          <a:prstGeom prst="rect">
            <a:avLst/>
          </a:prstGeom>
          <a:noFill/>
          <a:ln>
            <a:noFill/>
          </a:ln>
          <a:effectLst>
            <a:outerShdw blurRad="57150" rotWithShape="0" algn="bl" dir="5400000" dist="19050">
              <a:srgbClr val="000000">
                <a:alpha val="50000"/>
              </a:srgbClr>
            </a:outerShdw>
          </a:effectLst>
        </p:spPr>
      </p:pic>
      <p:sp>
        <p:nvSpPr>
          <p:cNvPr id="3477" name="Google Shape;3477;p54"/>
          <p:cNvSpPr/>
          <p:nvPr/>
        </p:nvSpPr>
        <p:spPr>
          <a:xfrm rot="10800000">
            <a:off x="1093213" y="38791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14" name="Shape 4314"/>
        <p:cNvGrpSpPr/>
        <p:nvPr/>
      </p:nvGrpSpPr>
      <p:grpSpPr>
        <a:xfrm>
          <a:off x="0" y="0"/>
          <a:ext cx="0" cy="0"/>
          <a:chOff x="0" y="0"/>
          <a:chExt cx="0" cy="0"/>
        </a:xfrm>
      </p:grpSpPr>
      <p:sp>
        <p:nvSpPr>
          <p:cNvPr id="4315" name="Google Shape;4315;p10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10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10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 </a:t>
            </a:r>
            <a:endParaRPr/>
          </a:p>
        </p:txBody>
      </p:sp>
      <p:sp>
        <p:nvSpPr>
          <p:cNvPr id="4318" name="Google Shape;4318;p10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19" name="Google Shape;4319;p108"/>
          <p:cNvPicPr preferRelativeResize="0"/>
          <p:nvPr/>
        </p:nvPicPr>
        <p:blipFill rotWithShape="1">
          <a:blip r:embed="rId3">
            <a:alphaModFix/>
          </a:blip>
          <a:srcRect b="21270" l="2607" r="2578" t="1521"/>
          <a:stretch/>
        </p:blipFill>
        <p:spPr>
          <a:xfrm>
            <a:off x="5903100" y="634325"/>
            <a:ext cx="2105125" cy="3874852"/>
          </a:xfrm>
          <a:prstGeom prst="rect">
            <a:avLst/>
          </a:prstGeom>
          <a:noFill/>
          <a:ln>
            <a:noFill/>
          </a:ln>
        </p:spPr>
      </p:pic>
      <p:sp>
        <p:nvSpPr>
          <p:cNvPr id="4320" name="Google Shape;4320;p108"/>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321" name="Google Shape;4321;p108"/>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 sz="1600">
                <a:solidFill>
                  <a:schemeClr val="dk1"/>
                </a:solidFill>
                <a:latin typeface="Inter"/>
                <a:ea typeface="Inter"/>
                <a:cs typeface="Inter"/>
                <a:sym typeface="Inter"/>
              </a:rPr>
              <a:t>Scan barcode </a:t>
            </a:r>
            <a:endParaRPr sz="1600">
              <a:solidFill>
                <a:schemeClr val="dk1"/>
              </a:solidFill>
              <a:latin typeface="Inter"/>
              <a:ea typeface="Inter"/>
              <a:cs typeface="Inter"/>
              <a:sym typeface="Inter"/>
            </a:endParaRPr>
          </a:p>
        </p:txBody>
      </p:sp>
      <p:sp>
        <p:nvSpPr>
          <p:cNvPr id="4322" name="Google Shape;4322;p108"/>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26" name="Shape 4326"/>
        <p:cNvGrpSpPr/>
        <p:nvPr/>
      </p:nvGrpSpPr>
      <p:grpSpPr>
        <a:xfrm>
          <a:off x="0" y="0"/>
          <a:ext cx="0" cy="0"/>
          <a:chOff x="0" y="0"/>
          <a:chExt cx="0" cy="0"/>
        </a:xfrm>
      </p:grpSpPr>
      <p:sp>
        <p:nvSpPr>
          <p:cNvPr id="4327" name="Google Shape;4327;p10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10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10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a:t>
            </a:r>
            <a:endParaRPr>
              <a:latin typeface="Inter Medium"/>
              <a:ea typeface="Inter Medium"/>
              <a:cs typeface="Inter Medium"/>
              <a:sym typeface="Inter Medium"/>
            </a:endParaRPr>
          </a:p>
        </p:txBody>
      </p:sp>
      <p:sp>
        <p:nvSpPr>
          <p:cNvPr id="4330" name="Google Shape;4330;p10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1" name="Google Shape;4331;p109"/>
          <p:cNvPicPr preferRelativeResize="0"/>
          <p:nvPr/>
        </p:nvPicPr>
        <p:blipFill rotWithShape="1">
          <a:blip r:embed="rId3">
            <a:alphaModFix/>
          </a:blip>
          <a:srcRect b="0" l="0" r="0" t="3929"/>
          <a:stretch/>
        </p:blipFill>
        <p:spPr>
          <a:xfrm>
            <a:off x="9257700" y="2767075"/>
            <a:ext cx="1288525" cy="2196950"/>
          </a:xfrm>
          <a:prstGeom prst="rect">
            <a:avLst/>
          </a:prstGeom>
          <a:noFill/>
          <a:ln>
            <a:noFill/>
          </a:ln>
        </p:spPr>
      </p:pic>
      <p:pic>
        <p:nvPicPr>
          <p:cNvPr id="4332" name="Google Shape;4332;p109"/>
          <p:cNvPicPr preferRelativeResize="0"/>
          <p:nvPr/>
        </p:nvPicPr>
        <p:blipFill rotWithShape="1">
          <a:blip r:embed="rId4">
            <a:alphaModFix/>
          </a:blip>
          <a:srcRect b="20790" l="0" r="0" t="2715"/>
          <a:stretch/>
        </p:blipFill>
        <p:spPr>
          <a:xfrm>
            <a:off x="5903700" y="736950"/>
            <a:ext cx="2103100" cy="3635876"/>
          </a:xfrm>
          <a:prstGeom prst="rect">
            <a:avLst/>
          </a:prstGeom>
          <a:noFill/>
          <a:ln>
            <a:noFill/>
          </a:ln>
        </p:spPr>
      </p:pic>
      <p:pic>
        <p:nvPicPr>
          <p:cNvPr id="4333" name="Google Shape;4333;p109"/>
          <p:cNvPicPr preferRelativeResize="0"/>
          <p:nvPr/>
        </p:nvPicPr>
        <p:blipFill rotWithShape="1">
          <a:blip r:embed="rId5">
            <a:alphaModFix/>
          </a:blip>
          <a:srcRect b="15211" l="0" r="0" t="0"/>
          <a:stretch/>
        </p:blipFill>
        <p:spPr>
          <a:xfrm>
            <a:off x="9257700" y="320925"/>
            <a:ext cx="1174600" cy="2250824"/>
          </a:xfrm>
          <a:prstGeom prst="rect">
            <a:avLst/>
          </a:prstGeom>
          <a:noFill/>
          <a:ln>
            <a:noFill/>
          </a:ln>
        </p:spPr>
      </p:pic>
      <p:sp>
        <p:nvSpPr>
          <p:cNvPr id="4334" name="Google Shape;4334;p109"/>
          <p:cNvSpPr/>
          <p:nvPr/>
        </p:nvSpPr>
        <p:spPr>
          <a:xfrm rot="10800000">
            <a:off x="5626875" y="16036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109"/>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336" name="Google Shape;4336;p109"/>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View message to verify eligibility </a:t>
            </a:r>
            <a:endParaRPr sz="1600">
              <a:solidFill>
                <a:schemeClr val="dk1"/>
              </a:solidFill>
              <a:latin typeface="Inter"/>
              <a:ea typeface="Inter"/>
              <a:cs typeface="Inter"/>
              <a:sym typeface="Inter"/>
            </a:endParaRPr>
          </a:p>
        </p:txBody>
      </p:sp>
      <p:sp>
        <p:nvSpPr>
          <p:cNvPr id="4337" name="Google Shape;4337;p109"/>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
        <p:nvSpPr>
          <p:cNvPr id="4338" name="Google Shape;4338;p109"/>
          <p:cNvSpPr txBox="1"/>
          <p:nvPr/>
        </p:nvSpPr>
        <p:spPr>
          <a:xfrm>
            <a:off x="1229850" y="2408450"/>
            <a:ext cx="3000000" cy="14100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Eligible Item</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Item not found, not eligible </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Item found, not eligible </a:t>
            </a:r>
            <a:endParaRPr sz="1200">
              <a:solidFill>
                <a:srgbClr val="253746"/>
              </a:solidFill>
              <a:latin typeface="Inter"/>
              <a:ea typeface="Inter"/>
              <a:cs typeface="Inter"/>
              <a:sym typeface="Inte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2" name="Shape 4342"/>
        <p:cNvGrpSpPr/>
        <p:nvPr/>
      </p:nvGrpSpPr>
      <p:grpSpPr>
        <a:xfrm>
          <a:off x="0" y="0"/>
          <a:ext cx="0" cy="0"/>
          <a:chOff x="0" y="0"/>
          <a:chExt cx="0" cy="0"/>
        </a:xfrm>
      </p:grpSpPr>
      <p:pic>
        <p:nvPicPr>
          <p:cNvPr id="4343" name="Google Shape;4343;p110"/>
          <p:cNvPicPr preferRelativeResize="0"/>
          <p:nvPr/>
        </p:nvPicPr>
        <p:blipFill rotWithShape="1">
          <a:blip r:embed="rId3">
            <a:alphaModFix/>
          </a:blip>
          <a:srcRect b="0" l="35322" r="11410" t="0"/>
          <a:stretch/>
        </p:blipFill>
        <p:spPr>
          <a:xfrm>
            <a:off x="5033275" y="0"/>
            <a:ext cx="4110725" cy="5143501"/>
          </a:xfrm>
          <a:prstGeom prst="rect">
            <a:avLst/>
          </a:prstGeom>
          <a:noFill/>
          <a:ln>
            <a:noFill/>
          </a:ln>
        </p:spPr>
      </p:pic>
      <p:sp>
        <p:nvSpPr>
          <p:cNvPr id="4344" name="Google Shape;4344;p110"/>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345" name="Google Shape;4345;p110"/>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46" name="Google Shape;4346;p110"/>
          <p:cNvSpPr txBox="1"/>
          <p:nvPr>
            <p:ph type="ctrTitle"/>
          </p:nvPr>
        </p:nvSpPr>
        <p:spPr>
          <a:xfrm>
            <a:off x="311700" y="1148875"/>
            <a:ext cx="4260300" cy="2855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set up recurring dependent care reimbursement</a:t>
            </a:r>
            <a:endParaRPr sz="4000"/>
          </a:p>
        </p:txBody>
      </p:sp>
      <p:sp>
        <p:nvSpPr>
          <p:cNvPr id="4347" name="Google Shape;4347;p110"/>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51" name="Shape 4351"/>
        <p:cNvGrpSpPr/>
        <p:nvPr/>
      </p:nvGrpSpPr>
      <p:grpSpPr>
        <a:xfrm>
          <a:off x="0" y="0"/>
          <a:ext cx="0" cy="0"/>
          <a:chOff x="0" y="0"/>
          <a:chExt cx="0" cy="0"/>
        </a:xfrm>
      </p:grpSpPr>
      <p:sp>
        <p:nvSpPr>
          <p:cNvPr id="4352" name="Google Shape;4352;p11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4353" name="Google Shape;4353;p111"/>
          <p:cNvSpPr/>
          <p:nvPr/>
        </p:nvSpPr>
        <p:spPr>
          <a:xfrm>
            <a:off x="4475675" y="-25"/>
            <a:ext cx="4668300" cy="121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111"/>
          <p:cNvSpPr/>
          <p:nvPr/>
        </p:nvSpPr>
        <p:spPr>
          <a:xfrm>
            <a:off x="0" y="1215875"/>
            <a:ext cx="4798500" cy="39276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5" name="Google Shape;4355;p111"/>
          <p:cNvPicPr preferRelativeResize="0"/>
          <p:nvPr/>
        </p:nvPicPr>
        <p:blipFill rotWithShape="1">
          <a:blip r:embed="rId3">
            <a:alphaModFix/>
          </a:blip>
          <a:srcRect b="0" l="0" r="0" t="9518"/>
          <a:stretch/>
        </p:blipFill>
        <p:spPr>
          <a:xfrm>
            <a:off x="2020738" y="1572675"/>
            <a:ext cx="5102535" cy="3214000"/>
          </a:xfrm>
          <a:prstGeom prst="rect">
            <a:avLst/>
          </a:prstGeom>
          <a:noFill/>
          <a:ln>
            <a:noFill/>
          </a:ln>
          <a:effectLst>
            <a:outerShdw blurRad="57150" rotWithShape="0" algn="bl" dir="5400000" dist="19050">
              <a:srgbClr val="000000">
                <a:alpha val="50000"/>
              </a:srgbClr>
            </a:outerShdw>
          </a:effectLst>
        </p:spPr>
      </p:pic>
      <p:sp>
        <p:nvSpPr>
          <p:cNvPr id="4356" name="Google Shape;4356;p111"/>
          <p:cNvSpPr/>
          <p:nvPr/>
        </p:nvSpPr>
        <p:spPr>
          <a:xfrm rot="-1220">
            <a:off x="3764623" y="3593602"/>
            <a:ext cx="845400" cy="4044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60" name="Shape 4360"/>
        <p:cNvGrpSpPr/>
        <p:nvPr/>
      </p:nvGrpSpPr>
      <p:grpSpPr>
        <a:xfrm>
          <a:off x="0" y="0"/>
          <a:ext cx="0" cy="0"/>
          <a:chOff x="0" y="0"/>
          <a:chExt cx="0" cy="0"/>
        </a:xfrm>
      </p:grpSpPr>
      <p:sp>
        <p:nvSpPr>
          <p:cNvPr id="4361" name="Google Shape;4361;p112"/>
          <p:cNvSpPr/>
          <p:nvPr/>
        </p:nvSpPr>
        <p:spPr>
          <a:xfrm>
            <a:off x="4883800" y="180300"/>
            <a:ext cx="4174500" cy="47838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11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4363" name="Google Shape;4363;p112"/>
          <p:cNvSpPr txBox="1"/>
          <p:nvPr/>
        </p:nvSpPr>
        <p:spPr>
          <a:xfrm>
            <a:off x="891300" y="2032800"/>
            <a:ext cx="3000000" cy="1143600"/>
          </a:xfrm>
          <a:prstGeom prst="rect">
            <a:avLst/>
          </a:prstGeom>
          <a:noFill/>
          <a:ln>
            <a:noFill/>
          </a:ln>
        </p:spPr>
        <p:txBody>
          <a:bodyPr anchorCtr="0" anchor="t" bIns="91425" lIns="91425" spcFirstLastPara="1" rIns="91425" wrap="square" tIns="91425">
            <a:spAutoFit/>
          </a:bodyPr>
          <a:lstStyle/>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Fax</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Email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Online Account </a:t>
            </a:r>
            <a:endParaRPr>
              <a:solidFill>
                <a:schemeClr val="dk1"/>
              </a:solidFill>
              <a:latin typeface="Inter"/>
              <a:ea typeface="Inter"/>
              <a:cs typeface="Inter"/>
              <a:sym typeface="Inter"/>
            </a:endParaRPr>
          </a:p>
        </p:txBody>
      </p:sp>
      <p:grpSp>
        <p:nvGrpSpPr>
          <p:cNvPr id="4364" name="Google Shape;4364;p112"/>
          <p:cNvGrpSpPr/>
          <p:nvPr/>
        </p:nvGrpSpPr>
        <p:grpSpPr>
          <a:xfrm>
            <a:off x="4966367" y="269773"/>
            <a:ext cx="4005160" cy="4603947"/>
            <a:chOff x="4498950" y="28625"/>
            <a:chExt cx="4458600" cy="5143500"/>
          </a:xfrm>
        </p:grpSpPr>
        <p:sp>
          <p:nvSpPr>
            <p:cNvPr id="4365" name="Google Shape;4365;p112"/>
            <p:cNvSpPr/>
            <p:nvPr/>
          </p:nvSpPr>
          <p:spPr>
            <a:xfrm>
              <a:off x="4498950" y="28625"/>
              <a:ext cx="4458600" cy="51435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6" name="Google Shape;4366;p112"/>
            <p:cNvPicPr preferRelativeResize="0"/>
            <p:nvPr/>
          </p:nvPicPr>
          <p:blipFill rotWithShape="1">
            <a:blip r:embed="rId3">
              <a:alphaModFix/>
            </a:blip>
            <a:srcRect b="0" l="2525" r="2534" t="0"/>
            <a:stretch/>
          </p:blipFill>
          <p:spPr>
            <a:xfrm>
              <a:off x="4534625" y="28625"/>
              <a:ext cx="4398149" cy="4297348"/>
            </a:xfrm>
            <a:prstGeom prst="rect">
              <a:avLst/>
            </a:prstGeom>
            <a:noFill/>
            <a:ln>
              <a:noFill/>
            </a:ln>
          </p:spPr>
        </p:pic>
        <p:pic>
          <p:nvPicPr>
            <p:cNvPr id="4367" name="Google Shape;4367;p112"/>
            <p:cNvPicPr preferRelativeResize="0"/>
            <p:nvPr/>
          </p:nvPicPr>
          <p:blipFill>
            <a:blip r:embed="rId4">
              <a:alphaModFix/>
            </a:blip>
            <a:stretch>
              <a:fillRect/>
            </a:stretch>
          </p:blipFill>
          <p:spPr>
            <a:xfrm>
              <a:off x="4534625" y="4311004"/>
              <a:ext cx="4398149" cy="790700"/>
            </a:xfrm>
            <a:prstGeom prst="rect">
              <a:avLst/>
            </a:prstGeom>
            <a:noFill/>
            <a:ln>
              <a:noFill/>
            </a:ln>
          </p:spPr>
        </p:pic>
      </p:grpSp>
      <p:sp>
        <p:nvSpPr>
          <p:cNvPr id="4368" name="Google Shape;4368;p112"/>
          <p:cNvSpPr txBox="1"/>
          <p:nvPr/>
        </p:nvSpPr>
        <p:spPr>
          <a:xfrm>
            <a:off x="690150" y="308252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a:solidFill>
                <a:schemeClr val="dk1"/>
              </a:solidFill>
              <a:latin typeface="Inter"/>
              <a:ea typeface="Inter"/>
              <a:cs typeface="Inter"/>
              <a:sym typeface="Inter"/>
            </a:endParaRPr>
          </a:p>
        </p:txBody>
      </p:sp>
      <p:sp>
        <p:nvSpPr>
          <p:cNvPr id="4369" name="Google Shape;4369;p112"/>
          <p:cNvSpPr txBox="1"/>
          <p:nvPr/>
        </p:nvSpPr>
        <p:spPr>
          <a:xfrm>
            <a:off x="582900" y="1338350"/>
            <a:ext cx="3684300" cy="612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Submit one form per year for automatic reimbursement</a:t>
            </a:r>
            <a:endParaRPr sz="1600">
              <a:solidFill>
                <a:schemeClr val="dk1"/>
              </a:solidFill>
              <a:latin typeface="Inter"/>
              <a:ea typeface="Inter"/>
              <a:cs typeface="Inter"/>
              <a:sym typeface="Int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73" name="Shape 4373"/>
        <p:cNvGrpSpPr/>
        <p:nvPr/>
      </p:nvGrpSpPr>
      <p:grpSpPr>
        <a:xfrm>
          <a:off x="0" y="0"/>
          <a:ext cx="0" cy="0"/>
          <a:chOff x="0" y="0"/>
          <a:chExt cx="0" cy="0"/>
        </a:xfrm>
      </p:grpSpPr>
      <p:sp>
        <p:nvSpPr>
          <p:cNvPr id="4374" name="Google Shape;4374;p113"/>
          <p:cNvSpPr/>
          <p:nvPr/>
        </p:nvSpPr>
        <p:spPr>
          <a:xfrm>
            <a:off x="623692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Phone</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844-561-1337</a:t>
            </a:r>
            <a:endParaRPr sz="1000">
              <a:solidFill>
                <a:schemeClr val="dk1"/>
              </a:solidFill>
              <a:latin typeface="Inter"/>
              <a:ea typeface="Inter"/>
              <a:cs typeface="Inter"/>
              <a:sym typeface="Inter"/>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75" name="Google Shape;4375;p113"/>
          <p:cNvSpPr/>
          <p:nvPr/>
        </p:nvSpPr>
        <p:spPr>
          <a:xfrm>
            <a:off x="3340250"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Email</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customerservice@wexhealth.com</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76" name="Google Shape;4376;p113"/>
          <p:cNvSpPr/>
          <p:nvPr/>
        </p:nvSpPr>
        <p:spPr>
          <a:xfrm>
            <a:off x="38767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Live Chat</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77" name="Google Shape;4377;p113"/>
          <p:cNvSpPr txBox="1"/>
          <p:nvPr>
            <p:ph type="title"/>
          </p:nvPr>
        </p:nvSpPr>
        <p:spPr>
          <a:xfrm>
            <a:off x="244353" y="353000"/>
            <a:ext cx="8661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t>Contact Participant Services</a:t>
            </a:r>
            <a:endParaRPr sz="2000"/>
          </a:p>
        </p:txBody>
      </p:sp>
      <p:sp>
        <p:nvSpPr>
          <p:cNvPr id="4378" name="Google Shape;4378;p113"/>
          <p:cNvSpPr txBox="1"/>
          <p:nvPr/>
        </p:nvSpPr>
        <p:spPr>
          <a:xfrm>
            <a:off x="2991575" y="4205801"/>
            <a:ext cx="3183000" cy="223200"/>
          </a:xfrm>
          <a:prstGeom prst="rect">
            <a:avLst/>
          </a:prstGeom>
          <a:noFill/>
          <a:ln>
            <a:noFill/>
          </a:ln>
        </p:spPr>
        <p:txBody>
          <a:bodyPr anchorCtr="0" anchor="t" bIns="34275" lIns="68575" spcFirstLastPara="1" rIns="68575" wrap="square" tIns="34275">
            <a:spAutoFit/>
          </a:bodyPr>
          <a:lstStyle/>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p:txBody>
      </p:sp>
      <p:sp>
        <p:nvSpPr>
          <p:cNvPr id="4379" name="Google Shape;4379;p113"/>
          <p:cNvSpPr/>
          <p:nvPr/>
        </p:nvSpPr>
        <p:spPr>
          <a:xfrm>
            <a:off x="1411567" y="201584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113"/>
          <p:cNvSpPr txBox="1"/>
          <p:nvPr/>
        </p:nvSpPr>
        <p:spPr>
          <a:xfrm>
            <a:off x="0" y="11430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Inter"/>
                <a:ea typeface="Inter"/>
                <a:cs typeface="Inter"/>
                <a:sym typeface="Inter"/>
              </a:rPr>
              <a:t>Our Participant Services team is available Monday through Friday, from 6 a.m. to 9 p.m. CT, except holidays.</a:t>
            </a:r>
            <a:endParaRPr sz="900">
              <a:solidFill>
                <a:schemeClr val="dk1"/>
              </a:solidFill>
              <a:latin typeface="Inter"/>
              <a:ea typeface="Inter"/>
              <a:cs typeface="Inter"/>
              <a:sym typeface="Inter"/>
            </a:endParaRPr>
          </a:p>
        </p:txBody>
      </p:sp>
      <p:sp>
        <p:nvSpPr>
          <p:cNvPr id="4381" name="Google Shape;4381;p113"/>
          <p:cNvSpPr/>
          <p:nvPr/>
        </p:nvSpPr>
        <p:spPr>
          <a:xfrm>
            <a:off x="4363617" y="2015817"/>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113"/>
          <p:cNvSpPr/>
          <p:nvPr/>
        </p:nvSpPr>
        <p:spPr>
          <a:xfrm>
            <a:off x="7316717" y="2015829"/>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83" name="Google Shape;4383;p113"/>
          <p:cNvPicPr preferRelativeResize="0"/>
          <p:nvPr/>
        </p:nvPicPr>
        <p:blipFill rotWithShape="1">
          <a:blip r:embed="rId3">
            <a:alphaModFix/>
          </a:blip>
          <a:srcRect b="0" l="0" r="0" t="0"/>
          <a:stretch/>
        </p:blipFill>
        <p:spPr>
          <a:xfrm>
            <a:off x="4375743" y="2015529"/>
            <a:ext cx="392500" cy="378969"/>
          </a:xfrm>
          <a:prstGeom prst="rect">
            <a:avLst/>
          </a:prstGeom>
          <a:noFill/>
          <a:ln>
            <a:noFill/>
          </a:ln>
        </p:spPr>
      </p:pic>
      <p:pic>
        <p:nvPicPr>
          <p:cNvPr id="4384" name="Google Shape;4384;p113"/>
          <p:cNvPicPr preferRelativeResize="0"/>
          <p:nvPr/>
        </p:nvPicPr>
        <p:blipFill rotWithShape="1">
          <a:blip r:embed="rId4">
            <a:alphaModFix/>
          </a:blip>
          <a:srcRect b="0" l="0" r="0" t="0"/>
          <a:stretch/>
        </p:blipFill>
        <p:spPr>
          <a:xfrm>
            <a:off x="7277347" y="2007806"/>
            <a:ext cx="471275" cy="455000"/>
          </a:xfrm>
          <a:prstGeom prst="rect">
            <a:avLst/>
          </a:prstGeom>
          <a:noFill/>
          <a:ln>
            <a:noFill/>
          </a:ln>
        </p:spPr>
      </p:pic>
      <p:pic>
        <p:nvPicPr>
          <p:cNvPr id="4385" name="Google Shape;4385;p113"/>
          <p:cNvPicPr preferRelativeResize="0"/>
          <p:nvPr/>
        </p:nvPicPr>
        <p:blipFill rotWithShape="1">
          <a:blip r:embed="rId5">
            <a:alphaModFix/>
          </a:blip>
          <a:srcRect b="0" l="0" r="0" t="0"/>
          <a:stretch/>
        </p:blipFill>
        <p:spPr>
          <a:xfrm>
            <a:off x="1434771" y="2045821"/>
            <a:ext cx="392500" cy="3789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9" name="Shape 4389"/>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81" name="Shape 3481"/>
        <p:cNvGrpSpPr/>
        <p:nvPr/>
      </p:nvGrpSpPr>
      <p:grpSpPr>
        <a:xfrm>
          <a:off x="0" y="0"/>
          <a:ext cx="0" cy="0"/>
          <a:chOff x="0" y="0"/>
          <a:chExt cx="0" cy="0"/>
        </a:xfrm>
      </p:grpSpPr>
      <p:pic>
        <p:nvPicPr>
          <p:cNvPr id="3482" name="Google Shape;3482;p55"/>
          <p:cNvPicPr preferRelativeResize="0"/>
          <p:nvPr/>
        </p:nvPicPr>
        <p:blipFill rotWithShape="1">
          <a:blip r:embed="rId3">
            <a:alphaModFix/>
          </a:blip>
          <a:srcRect b="-7783" l="25027" r="25403" t="35850"/>
          <a:stretch/>
        </p:blipFill>
        <p:spPr>
          <a:xfrm>
            <a:off x="1814088" y="1238300"/>
            <a:ext cx="5515824" cy="4039650"/>
          </a:xfrm>
          <a:prstGeom prst="rect">
            <a:avLst/>
          </a:prstGeom>
          <a:noFill/>
          <a:ln>
            <a:noFill/>
          </a:ln>
          <a:effectLst>
            <a:outerShdw blurRad="57150" rotWithShape="0" algn="bl" dir="5400000" dist="19050">
              <a:srgbClr val="000000">
                <a:alpha val="50000"/>
              </a:srgbClr>
            </a:outerShdw>
          </a:effectLst>
        </p:spPr>
      </p:pic>
      <p:sp>
        <p:nvSpPr>
          <p:cNvPr id="3483" name="Google Shape;3483;p5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484" name="Google Shape;3484;p55"/>
          <p:cNvSpPr/>
          <p:nvPr/>
        </p:nvSpPr>
        <p:spPr>
          <a:xfrm>
            <a:off x="4450225" y="2790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88" name="Shape 3488"/>
        <p:cNvGrpSpPr/>
        <p:nvPr/>
      </p:nvGrpSpPr>
      <p:grpSpPr>
        <a:xfrm>
          <a:off x="0" y="0"/>
          <a:ext cx="0" cy="0"/>
          <a:chOff x="0" y="0"/>
          <a:chExt cx="0" cy="0"/>
        </a:xfrm>
      </p:grpSpPr>
      <p:pic>
        <p:nvPicPr>
          <p:cNvPr id="3489" name="Google Shape;3489;p56"/>
          <p:cNvPicPr preferRelativeResize="0"/>
          <p:nvPr/>
        </p:nvPicPr>
        <p:blipFill rotWithShape="1">
          <a:blip r:embed="rId3">
            <a:alphaModFix/>
          </a:blip>
          <a:srcRect b="9016" l="23968" r="24979" t="24683"/>
          <a:stretch/>
        </p:blipFill>
        <p:spPr>
          <a:xfrm>
            <a:off x="1817250" y="1240000"/>
            <a:ext cx="5515800" cy="3615000"/>
          </a:xfrm>
          <a:prstGeom prst="rect">
            <a:avLst/>
          </a:prstGeom>
          <a:noFill/>
          <a:ln>
            <a:noFill/>
          </a:ln>
          <a:effectLst>
            <a:outerShdw blurRad="57150" rotWithShape="0" algn="bl" dir="5400000" dist="19050">
              <a:srgbClr val="000000">
                <a:alpha val="50000"/>
              </a:srgbClr>
            </a:outerShdw>
          </a:effectLst>
        </p:spPr>
      </p:pic>
      <p:sp>
        <p:nvSpPr>
          <p:cNvPr id="3490" name="Google Shape;3490;p5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491" name="Google Shape;3491;p56"/>
          <p:cNvSpPr/>
          <p:nvPr/>
        </p:nvSpPr>
        <p:spPr>
          <a:xfrm rot="10800000">
            <a:off x="2447775" y="19898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95" name="Shape 3495"/>
        <p:cNvGrpSpPr/>
        <p:nvPr/>
      </p:nvGrpSpPr>
      <p:grpSpPr>
        <a:xfrm>
          <a:off x="0" y="0"/>
          <a:ext cx="0" cy="0"/>
          <a:chOff x="0" y="0"/>
          <a:chExt cx="0" cy="0"/>
        </a:xfrm>
      </p:grpSpPr>
      <p:pic>
        <p:nvPicPr>
          <p:cNvPr id="3496" name="Google Shape;3496;p57"/>
          <p:cNvPicPr preferRelativeResize="0"/>
          <p:nvPr/>
        </p:nvPicPr>
        <p:blipFill rotWithShape="1">
          <a:blip r:embed="rId3">
            <a:alphaModFix/>
          </a:blip>
          <a:srcRect b="0" l="-424" r="24649" t="0"/>
          <a:stretch/>
        </p:blipFill>
        <p:spPr>
          <a:xfrm>
            <a:off x="1796900" y="1162100"/>
            <a:ext cx="5585226" cy="3717750"/>
          </a:xfrm>
          <a:prstGeom prst="rect">
            <a:avLst/>
          </a:prstGeom>
          <a:noFill/>
          <a:ln>
            <a:noFill/>
          </a:ln>
          <a:effectLst>
            <a:outerShdw blurRad="57150" rotWithShape="0" algn="bl" dir="5400000" dist="19050">
              <a:srgbClr val="000000">
                <a:alpha val="50000"/>
              </a:srgbClr>
            </a:outerShdw>
          </a:effectLst>
        </p:spPr>
      </p:pic>
      <p:sp>
        <p:nvSpPr>
          <p:cNvPr id="3497" name="Google Shape;3497;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498" name="Google Shape;3498;p57"/>
          <p:cNvSpPr/>
          <p:nvPr/>
        </p:nvSpPr>
        <p:spPr>
          <a:xfrm>
            <a:off x="4806800" y="15017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