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5" r:id="rId4"/>
    <p:sldMasterId id="2147483662"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6858000" cx="12192000"/>
  <p:notesSz cx="6858000" cy="9144000"/>
  <p:embeddedFontLst>
    <p:embeddedFont>
      <p:font typeface="Roboto"/>
      <p:regular r:id="rId30"/>
      <p:bold r:id="rId31"/>
      <p:italic r:id="rId32"/>
      <p:boldItalic r:id="rId33"/>
    </p:embeddedFont>
    <p:embeddedFont>
      <p:font typeface="Inter"/>
      <p:regular r:id="rId34"/>
      <p:bold r:id="rId35"/>
    </p:embeddedFont>
    <p:embeddedFont>
      <p:font typeface="Quattrocento Sans"/>
      <p:regular r:id="rId36"/>
      <p:bold r:id="rId37"/>
      <p:italic r:id="rId38"/>
      <p:boldItalic r:id="rId39"/>
    </p:embeddedFont>
    <p:embeddedFont>
      <p:font typeface="Inter Black"/>
      <p:bold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i+K71Z8mrP/GnX13dyBSp5uE+b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Black-bold.fntdata"/><Relationship Id="rId20" Type="http://schemas.openxmlformats.org/officeDocument/2006/relationships/slide" Target="slides/slide13.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5.xml"/><Relationship Id="rId44" Type="http://schemas.openxmlformats.org/officeDocument/2006/relationships/font" Target="fonts/OpenSans-boldItalic.fntdata"/><Relationship Id="rId21" Type="http://schemas.openxmlformats.org/officeDocument/2006/relationships/slide" Target="slides/slide14.xml"/><Relationship Id="rId43" Type="http://schemas.openxmlformats.org/officeDocument/2006/relationships/font" Target="fonts/OpenSans-italic.fntdata"/><Relationship Id="rId24" Type="http://schemas.openxmlformats.org/officeDocument/2006/relationships/slide" Target="slides/slide17.xml"/><Relationship Id="rId23" Type="http://schemas.openxmlformats.org/officeDocument/2006/relationships/slide" Target="slides/slide16.xml"/><Relationship Id="rId45" Type="http://customschemas.google.com/relationships/presentationmetadata" Target="meta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4.xml"/><Relationship Id="rId33" Type="http://schemas.openxmlformats.org/officeDocument/2006/relationships/font" Target="fonts/Roboto-boldItalic.fntdata"/><Relationship Id="rId10" Type="http://schemas.openxmlformats.org/officeDocument/2006/relationships/slide" Target="slides/slide3.xml"/><Relationship Id="rId32" Type="http://schemas.openxmlformats.org/officeDocument/2006/relationships/font" Target="fonts/Roboto-italic.fntdata"/><Relationship Id="rId13" Type="http://schemas.openxmlformats.org/officeDocument/2006/relationships/slide" Target="slides/slide6.xml"/><Relationship Id="rId35" Type="http://schemas.openxmlformats.org/officeDocument/2006/relationships/font" Target="fonts/Inter-bold.fntdata"/><Relationship Id="rId12" Type="http://schemas.openxmlformats.org/officeDocument/2006/relationships/slide" Target="slides/slide5.xml"/><Relationship Id="rId34" Type="http://schemas.openxmlformats.org/officeDocument/2006/relationships/font" Target="fonts/Inter-regular.fntdata"/><Relationship Id="rId15" Type="http://schemas.openxmlformats.org/officeDocument/2006/relationships/slide" Target="slides/slide8.xml"/><Relationship Id="rId37" Type="http://schemas.openxmlformats.org/officeDocument/2006/relationships/font" Target="fonts/QuattrocentoSans-bold.fntdata"/><Relationship Id="rId14" Type="http://schemas.openxmlformats.org/officeDocument/2006/relationships/slide" Target="slides/slide7.xml"/><Relationship Id="rId36" Type="http://schemas.openxmlformats.org/officeDocument/2006/relationships/font" Target="fonts/QuattrocentoSans-regular.fntdata"/><Relationship Id="rId17" Type="http://schemas.openxmlformats.org/officeDocument/2006/relationships/slide" Target="slides/slide10.xml"/><Relationship Id="rId39" Type="http://schemas.openxmlformats.org/officeDocument/2006/relationships/font" Target="fonts/QuattrocentoSans-boldItalic.fntdata"/><Relationship Id="rId16" Type="http://schemas.openxmlformats.org/officeDocument/2006/relationships/slide" Target="slides/slide9.xml"/><Relationship Id="rId38" Type="http://schemas.openxmlformats.org/officeDocument/2006/relationships/font" Target="fonts/QuattrocentoSans-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8f7eb50b35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This presentation is being presented by Mercer Marketplace 365+. My name is ____________ and I am happy to be here with you today! </a:t>
            </a:r>
            <a:endParaRPr/>
          </a:p>
        </p:txBody>
      </p:sp>
      <p:sp>
        <p:nvSpPr>
          <p:cNvPr id="154" name="Google Shape;154;g18f7eb50b35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What does the Combination FSA cover before you meet your deductible?</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Procedures and products deemed necessary by the IRS include but are not limited to:</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Prescription sunglasses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Contact lenses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Orthodontia</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Root canals/fillings</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What does it cover after you meet your deductible?</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All of the above, plus IRS-approved </a:t>
            </a:r>
            <a:r>
              <a:rPr lang="en-US" sz="1200">
                <a:latin typeface="Calibri"/>
                <a:ea typeface="Calibri"/>
                <a:cs typeface="Calibri"/>
                <a:sym typeface="Calibri"/>
              </a:rPr>
              <a:t>health care</a:t>
            </a:r>
            <a:r>
              <a:rPr b="0" i="0" lang="en-US" sz="1200" u="none" cap="none" strike="noStrike">
                <a:solidFill>
                  <a:srgbClr val="000000"/>
                </a:solidFill>
                <a:latin typeface="Calibri"/>
                <a:ea typeface="Calibri"/>
                <a:cs typeface="Calibri"/>
                <a:sym typeface="Calibri"/>
              </a:rPr>
              <a:t> expenses, which include:</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Emergency room visits and ambulance expenses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First Aid kits and supplies</a:t>
            </a:r>
            <a:endParaRPr/>
          </a:p>
          <a:p>
            <a:pPr indent="-171450" lvl="0" marL="171450" marR="0" rtl="0" algn="l">
              <a:lnSpc>
                <a:spcPct val="100000"/>
              </a:lnSpc>
              <a:spcBef>
                <a:spcPts val="0"/>
              </a:spcBef>
              <a:spcAft>
                <a:spcPts val="0"/>
              </a:spcAft>
              <a:buClr>
                <a:srgbClr val="000000"/>
              </a:buClr>
              <a:buSzPts val="1200"/>
              <a:buFont typeface="Arial"/>
              <a:buChar char="•"/>
            </a:pPr>
            <a:r>
              <a:rPr lang="en-US" sz="1200">
                <a:latin typeface="Calibri"/>
                <a:ea typeface="Calibri"/>
                <a:cs typeface="Calibri"/>
                <a:sym typeface="Calibri"/>
              </a:rPr>
              <a:t>Chiropractic</a:t>
            </a:r>
            <a:r>
              <a:rPr b="0" i="0" lang="en-US" sz="1200" u="none" cap="none" strike="noStrike">
                <a:solidFill>
                  <a:srgbClr val="000000"/>
                </a:solidFill>
                <a:latin typeface="Calibri"/>
                <a:ea typeface="Calibri"/>
                <a:cs typeface="Calibri"/>
                <a:sym typeface="Calibri"/>
              </a:rPr>
              <a:t> treatments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Copays</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As you can tell there are a lot of options to consider. By maximizing your benefits and enrolling in other health care benefits you can maximize your tax free contributions </a:t>
            </a:r>
            <a:r>
              <a:rPr b="0" i="1" lang="en-US" sz="1200" u="none" cap="none" strike="noStrike">
                <a:solidFill>
                  <a:srgbClr val="000000"/>
                </a:solidFill>
                <a:latin typeface="Calibri"/>
                <a:ea typeface="Calibri"/>
                <a:cs typeface="Calibri"/>
                <a:sym typeface="Calibri"/>
              </a:rPr>
              <a:t>and grow your HSA balance for retirement!  </a:t>
            </a:r>
            <a:r>
              <a:rPr b="0" i="0" lang="en-US" sz="1200" u="none" cap="none" strike="noStrike">
                <a:solidFill>
                  <a:srgbClr val="000000"/>
                </a:solidFill>
                <a:latin typeface="Calibri"/>
                <a:ea typeface="Calibri"/>
                <a:cs typeface="Calibri"/>
                <a:sym typeface="Calibri"/>
              </a:rPr>
              <a:t>(Remove if HSA not offered)</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8f7eb50b35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200"/>
              <a:buNone/>
            </a:pPr>
            <a:r>
              <a:rPr lang="en-US">
                <a:solidFill>
                  <a:schemeClr val="dk1"/>
                </a:solidFill>
              </a:rPr>
              <a:t>Let’s talk about limited medical flexible spending accounts.</a:t>
            </a:r>
            <a:endParaRPr>
              <a:solidFill>
                <a:schemeClr val="dk1"/>
              </a:solidFill>
            </a:endParaRPr>
          </a:p>
        </p:txBody>
      </p:sp>
      <p:sp>
        <p:nvSpPr>
          <p:cNvPr id="275" name="Google Shape;275;g18f7eb50b35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8f7eb50b35_0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18f7eb50b35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limited FSA is a benefit that allows you to choose how much of your paycheck you would like to set aside, before taxes are taken out, for qualified dental, vision and preventative care expenses. </a:t>
            </a:r>
            <a:r>
              <a:rPr i="1" lang="en-US" sz="1200">
                <a:solidFill>
                  <a:schemeClr val="dk1"/>
                </a:solidFill>
                <a:latin typeface="Calibri"/>
                <a:ea typeface="Calibri"/>
                <a:cs typeface="Calibri"/>
                <a:sym typeface="Calibri"/>
              </a:rPr>
              <a:t>It pairs well with a Health Savings Account (HSA)</a:t>
            </a:r>
            <a:r>
              <a:rPr lang="en-US" sz="1200">
                <a:solidFill>
                  <a:schemeClr val="dk1"/>
                </a:solidFill>
                <a:latin typeface="Calibri"/>
                <a:ea typeface="Calibri"/>
                <a:cs typeface="Calibri"/>
                <a:sym typeface="Calibri"/>
              </a:rPr>
              <a:t>. </a:t>
            </a:r>
            <a:r>
              <a:rPr lang="en-US" sz="1200">
                <a:solidFill>
                  <a:srgbClr val="CF202F"/>
                </a:solidFill>
                <a:latin typeface="Calibri"/>
                <a:ea typeface="Calibri"/>
                <a:cs typeface="Calibri"/>
                <a:sym typeface="Calibri"/>
              </a:rPr>
              <a:t>(Remove if you don’t offer an HSA)</a:t>
            </a:r>
            <a:endParaRPr>
              <a:solidFill>
                <a:schemeClr val="dk1"/>
              </a:solidFill>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plan offers instant access to funds for expenses you incur throughout the year. And saves you money by reducing your taxable income.</a:t>
            </a:r>
            <a:endParaRPr>
              <a:solidFill>
                <a:schemeClr val="dk1"/>
              </a:solidFill>
            </a:endParaRPr>
          </a:p>
          <a:p>
            <a:pPr indent="0" lvl="0" marL="0" rtl="0" algn="l">
              <a:spcBef>
                <a:spcPts val="0"/>
              </a:spcBef>
              <a:spcAft>
                <a:spcPts val="0"/>
              </a:spcAft>
              <a:buClr>
                <a:schemeClr val="dk1"/>
              </a:buClr>
              <a:buSzPts val="1200"/>
              <a:buFont typeface="Calibri"/>
              <a:buNone/>
            </a:pP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Enjoy funds on day one, you can buy those eyeglasses or finally get those braces. All of your FSA funds are available to spend right away. Use your benefits debit card at the point of purchase. </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Think of it like a discount on  qualified expenses at stores such as Amazon, Target, CVS, Walmart, Walgreens and more. Dollars you contribute are taken out of your paycheck before tax which means a $100 purchase could actually cost you over $130 without a Limited FSA.* </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Don’t know how much to elect? Think about the money you spent on healthcare expenses last year. Plan ahead and set those funds aside in a Limited FSA and save!</a:t>
            </a:r>
            <a:endParaRPr>
              <a:solidFill>
                <a:schemeClr val="dk1"/>
              </a:solidFill>
            </a:endParaRPr>
          </a:p>
          <a:p>
            <a:pPr indent="0" lvl="0" marL="0" marR="0" rtl="0" algn="l">
              <a:lnSpc>
                <a:spcPct val="100000"/>
              </a:lnSpc>
              <a:spcBef>
                <a:spcPts val="0"/>
              </a:spcBef>
              <a:spcAft>
                <a:spcPts val="0"/>
              </a:spcAft>
              <a:buClr>
                <a:srgbClr val="000000"/>
              </a:buClr>
              <a:buSzPts val="1200"/>
              <a:buFont typeface="Calibri"/>
              <a:buNone/>
            </a:pPr>
            <a:r>
              <a:t/>
            </a:r>
            <a:endParaRPr b="1" sz="12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 </a:t>
            </a:r>
            <a:r>
              <a:rPr b="1" i="0" lang="en-US" sz="1200" u="none" cap="none" strike="noStrike">
                <a:solidFill>
                  <a:srgbClr val="000000"/>
                </a:solidFill>
                <a:latin typeface="Calibri"/>
                <a:ea typeface="Calibri"/>
                <a:cs typeface="Calibri"/>
                <a:sym typeface="Calibri"/>
              </a:rPr>
              <a:t>What does it cover?</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There are thousands of eligible items, including:</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Dental and orthodontia office visits and expenses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Dental implants, dentures and bridges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Optometrist and ophthalmologist visits and expenses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Eye glasses, contacts, prescription sunglasses, solutions and drops </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Laser eye surgery</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If you</a:t>
            </a:r>
            <a:r>
              <a:rPr lang="en-US" sz="1200">
                <a:latin typeface="Calibri"/>
                <a:ea typeface="Calibri"/>
                <a:cs typeface="Calibri"/>
                <a:sym typeface="Calibri"/>
              </a:rPr>
              <a:t> ar</a:t>
            </a:r>
            <a:r>
              <a:rPr b="0" i="0" lang="en-US" sz="1200" u="none" cap="none" strike="noStrike">
                <a:solidFill>
                  <a:srgbClr val="000000"/>
                </a:solidFill>
                <a:latin typeface="Calibri"/>
                <a:ea typeface="Calibri"/>
                <a:cs typeface="Calibri"/>
                <a:sym typeface="Calibri"/>
              </a:rPr>
              <a:t>e wondering if you can enroll, anyone is eligible to enroll as long as you are</a:t>
            </a:r>
            <a:r>
              <a:rPr lang="en-US" sz="1200">
                <a:latin typeface="Calibri"/>
                <a:ea typeface="Calibri"/>
                <a:cs typeface="Calibri"/>
                <a:sym typeface="Calibri"/>
              </a:rPr>
              <a:t> no</a:t>
            </a:r>
            <a:r>
              <a:rPr b="0" i="0" lang="en-US" sz="1200" u="none" cap="none" strike="noStrike">
                <a:solidFill>
                  <a:srgbClr val="000000"/>
                </a:solidFill>
                <a:latin typeface="Calibri"/>
                <a:ea typeface="Calibri"/>
                <a:cs typeface="Calibri"/>
                <a:sym typeface="Calibri"/>
              </a:rPr>
              <a:t>t already enrolled in a Full Medical FSA. </a:t>
            </a:r>
            <a:r>
              <a:rPr b="0" i="1" lang="en-US" sz="1200" u="none" cap="none" strike="noStrike">
                <a:solidFill>
                  <a:srgbClr val="000000"/>
                </a:solidFill>
                <a:latin typeface="Calibri"/>
                <a:ea typeface="Calibri"/>
                <a:cs typeface="Calibri"/>
                <a:sym typeface="Calibri"/>
              </a:rPr>
              <a:t>The Limited FSA pairs nicely with a Health Savings Account (HSA). Pairing these plans allows you to spend your Limited FSA dollars on eligible expenses while saving or investing your HSA dollars. </a:t>
            </a:r>
            <a:r>
              <a:rPr b="0" i="0" lang="en-US" sz="1200" u="none" cap="none" strike="noStrike">
                <a:solidFill>
                  <a:srgbClr val="000000"/>
                </a:solidFill>
                <a:latin typeface="Calibri"/>
                <a:ea typeface="Calibri"/>
                <a:cs typeface="Calibri"/>
                <a:sym typeface="Calibri"/>
              </a:rPr>
              <a:t>(Remove if you don’t offer HSA)</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8f7eb50b35_0_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Now that we have learned about the Medical, Combination and Dependent Care Flexible Spending Accounts, let’s talk about how you can utilize these plans and the multiple resources you have.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SzPts val="1200"/>
              <a:buNone/>
            </a:pPr>
            <a:r>
              <a:t/>
            </a:r>
            <a:endParaRPr>
              <a:solidFill>
                <a:schemeClr val="dk1"/>
              </a:solidFill>
            </a:endParaRPr>
          </a:p>
        </p:txBody>
      </p:sp>
      <p:sp>
        <p:nvSpPr>
          <p:cNvPr id="308" name="Google Shape;308;g18f7eb50b35_0_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Once you elect a Healthcare FSA or a Dependent Care FSA you cannot change your election unless you have a qualifying event.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 qualifying event includes: change in marital status, number of dependents, or a job status change.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have 30 days from the date of your qualifying event to notify </a:t>
            </a:r>
            <a:r>
              <a:rPr b="1" i="1" lang="en-US" sz="1200" u="none" cap="none" strike="noStrike">
                <a:solidFill>
                  <a:srgbClr val="000000"/>
                </a:solidFill>
                <a:latin typeface="Calibri"/>
                <a:ea typeface="Calibri"/>
                <a:cs typeface="Calibri"/>
                <a:sym typeface="Calibri"/>
              </a:rPr>
              <a:t>your employer </a:t>
            </a:r>
            <a:r>
              <a:rPr b="0" i="0" lang="en-US" sz="1200" u="none" cap="none" strike="noStrike">
                <a:solidFill>
                  <a:srgbClr val="000000"/>
                </a:solidFill>
                <a:latin typeface="Calibri"/>
                <a:ea typeface="Calibri"/>
                <a:cs typeface="Calibri"/>
                <a:sym typeface="Calibri"/>
              </a:rPr>
              <a:t>to make any election changes.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8f7eb50b35_0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18f7eb50b35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Your enrollment in an HSA includes our free benefits debit card. This allows you to easily access your HSA funds right from your wallet to help you minimize the amount of out of pocket spending.</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If you already have our debit card, they are good for </a:t>
            </a:r>
            <a:r>
              <a:rPr lang="en-US" sz="1200">
                <a:latin typeface="Calibri"/>
                <a:ea typeface="Calibri"/>
                <a:cs typeface="Calibri"/>
                <a:sym typeface="Calibri"/>
              </a:rPr>
              <a:t>three</a:t>
            </a:r>
            <a:r>
              <a:rPr b="0" i="0" lang="en-US" sz="1200" u="none" cap="none" strike="noStrike">
                <a:solidFill>
                  <a:srgbClr val="000000"/>
                </a:solidFill>
                <a:latin typeface="Calibri"/>
                <a:ea typeface="Calibri"/>
                <a:cs typeface="Calibri"/>
                <a:sym typeface="Calibri"/>
              </a:rPr>
              <a:t> years, so if you received one within the last </a:t>
            </a:r>
            <a:r>
              <a:rPr lang="en-US" sz="1200">
                <a:latin typeface="Calibri"/>
                <a:ea typeface="Calibri"/>
                <a:cs typeface="Calibri"/>
                <a:sym typeface="Calibri"/>
              </a:rPr>
              <a:t>two</a:t>
            </a:r>
            <a:r>
              <a:rPr b="0" i="0" lang="en-US" sz="1200" u="none" cap="none" strike="noStrike">
                <a:solidFill>
                  <a:srgbClr val="000000"/>
                </a:solidFill>
                <a:latin typeface="Calibri"/>
                <a:ea typeface="Calibri"/>
                <a:cs typeface="Calibri"/>
                <a:sym typeface="Calibri"/>
              </a:rPr>
              <a:t> years you will not get a new one again next year. We will mail you a new debit card 90 days before the expiration date of your current debit card. All new cards will be good for 4 years.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Regardless if you are enrolled in an HSA, FSA, or dependent care FSA you will use the same card.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If your card is lost or stolen, you can order a new card free of charge from the benefits mobile app or by going through your online account.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request a debit card for your dependents and/or spouse. First ensure they are added to your online account. You can do that by going to the Profile section of your online account. Once they are added you can select Banking/Cards and request a card for each dependent. A dependent must be 18 years of age or older to receive a debit card.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8f7eb50b35_0_5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18f7eb50b35_0_5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Lets talk a bit about documentation! </a:t>
            </a:r>
            <a:r>
              <a:rPr i="1" lang="en-US" sz="1200">
                <a:solidFill>
                  <a:schemeClr val="dk1"/>
                </a:solidFill>
                <a:latin typeface="Calibri"/>
                <a:ea typeface="Calibri"/>
                <a:cs typeface="Calibri"/>
                <a:sym typeface="Calibri"/>
              </a:rPr>
              <a:t>(say jokingly) </a:t>
            </a:r>
            <a:r>
              <a:rPr lang="en-US" sz="1200">
                <a:solidFill>
                  <a:schemeClr val="dk1"/>
                </a:solidFill>
                <a:latin typeface="Calibri"/>
                <a:ea typeface="Calibri"/>
                <a:cs typeface="Calibri"/>
                <a:sym typeface="Calibri"/>
              </a:rPr>
              <a:t>Everyone loves providing documentation, right? </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Now, there are instances where we will reach out to you requesting documentation for your debit card purchase. This isn’t because we want to keep bothering you, it is because it is an IRS regulation. Before we get into what is needed specifically for substantiation, lets talk about when you may be asked to provide it. </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truly try to minimize the amount of times we have to ask for documentation or substantiation and this is because we completely understand that keeping track of your documentation or substantiation can be a hassle. We want this to be easy for you so our debit card has a couple of great features: </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First, our debit card works with what is called an IIAS system. This means that if the merchant allows (typically big box stores like target and cvs will have this feature) our debit card can read what each product being purchased is and can approve and auto-substantiate your transaction if it is FSA eligible. For example, say you are at target and you’re purchasing a box of band aides, sunblock and a soda. If you swipe your FSA card, it will automatically approve and substantiate the band aides and sunblock, as these are FSA eligible, but you would be asked to use a different form of payment for the Soda. In this instance, we will not reach out to you! </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Next, our debit card allows recurring transactions. For example, if you go to the chiropractor and you have a copay. The first time you use your debit card to pay for that service, we will ask for substantiation. Once properly substantiated, our debit card will assume that if the card is used for the same dollar amount as the same merchant, it is for your copay and will auto substantiate. This means we won’t ask you for further documentation. </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Lastly, there are going to places that we will ask you for substantiation, an example would be the dentist office. As the dentist office does not have an IIAS system and offers services that are NOT FSA eligible, we will as you to substantiate your transactions there so we can tell if you got a teeth cleaning which is 100% FSA eligible, or if you got a teeth whitening, which is NOT an eligible expense. </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Also, if you are submitting a claim via your mobile app, your online account or manually via the mail the best form of receipt or documentation is an Explanation of Benefits as it contains all of the necessary information for us to approve your claim. You receive your explanation of benefits (or EOB) from your medical, dental or vision carriers. </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Any documentation provided must contain the following information:</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When the service was received</a:t>
            </a:r>
            <a:endParaRPr>
              <a:solidFill>
                <a:schemeClr val="dk1"/>
              </a:solidFill>
            </a:endParaRPr>
          </a:p>
          <a:p>
            <a:pPr indent="-171450" lvl="0" marL="1714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Where the service was received</a:t>
            </a:r>
            <a:endParaRPr>
              <a:solidFill>
                <a:schemeClr val="dk1"/>
              </a:solidFill>
            </a:endParaRPr>
          </a:p>
          <a:p>
            <a:pPr indent="-171450" lvl="0" marL="1714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What service was received</a:t>
            </a:r>
            <a:endParaRPr>
              <a:solidFill>
                <a:schemeClr val="dk1"/>
              </a:solidFill>
            </a:endParaRPr>
          </a:p>
          <a:p>
            <a:pPr indent="-171450" lvl="0" marL="1714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 amount/cost of the service received</a:t>
            </a:r>
            <a:endParaRPr>
              <a:solidFill>
                <a:schemeClr val="dk1"/>
              </a:solidFill>
            </a:endParaRPr>
          </a:p>
          <a:p>
            <a:pPr indent="-171450" lvl="0" marL="1714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Who received the service</a:t>
            </a:r>
            <a:endParaRPr>
              <a:solidFill>
                <a:schemeClr val="dk1"/>
              </a:solidFill>
            </a:endParaRPr>
          </a:p>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sz="105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8f7eb50b35_0_4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18f7eb50b35_0_4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For anything you’ve paid out of pocket, you can also submit claims to be reimbursed by using your mobile app – simply login, select File a Claim and use the easy to follow steps. You can even take a picture of your explanation of benefits or itemized receipt right from your mobile phone!</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And of course you can submit a claim thru you online account by following similar steps and uploading your documentation or by submitting the Claim form. </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All claims are processed within 2 business days. You can choose to be reimbursed thru direct deposit right to your bank account or have a check mailed to you. Direct deposit is provided free of charge and is a quick and easy way to get your reimbursement! </a:t>
            </a:r>
            <a:endParaRPr>
              <a:solidFill>
                <a:schemeClr val="dk1"/>
              </a:solidFill>
            </a:endParaRPr>
          </a:p>
          <a:p>
            <a:pPr indent="0" lvl="0" marL="0" marR="0" rtl="0" algn="l">
              <a:lnSpc>
                <a:spcPct val="100000"/>
              </a:lnSpc>
              <a:spcBef>
                <a:spcPts val="0"/>
              </a:spcBef>
              <a:spcAft>
                <a:spcPts val="0"/>
              </a:spcAft>
              <a:buClr>
                <a:srgbClr val="000000"/>
              </a:buClr>
              <a:buSzPts val="1200"/>
              <a:buFont typeface="Calibri"/>
              <a:buNone/>
            </a:pPr>
            <a:r>
              <a:t/>
            </a:r>
            <a:endParaRPr sz="120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8f7eb50b35_0_4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18f7eb50b35_0_4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Now let’s end with a highlight of how you can access all of your accounts with us– </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You can get access to information about your account by logging into your online account, downloading the mobile app or calling our Participant Services department.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t/>
            </a:r>
            <a:endParaRPr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8f7eb50b35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Now let us start out by covering your medical flexible spending account (FSA), what it is, and how you can leverage this tax free account.</a:t>
            </a:r>
            <a:endParaRPr>
              <a:solidFill>
                <a:schemeClr val="dk1"/>
              </a:solidFill>
            </a:endParaRPr>
          </a:p>
          <a:p>
            <a:pPr indent="0" lvl="0" marL="0" rtl="0" algn="l">
              <a:spcBef>
                <a:spcPts val="0"/>
              </a:spcBef>
              <a:spcAft>
                <a:spcPts val="0"/>
              </a:spcAft>
              <a:buSzPts val="1200"/>
              <a:buNone/>
            </a:pPr>
            <a:r>
              <a:t/>
            </a:r>
            <a:endParaRPr>
              <a:solidFill>
                <a:schemeClr val="dk1"/>
              </a:solidFill>
            </a:endParaRPr>
          </a:p>
        </p:txBody>
      </p:sp>
      <p:sp>
        <p:nvSpPr>
          <p:cNvPr id="160" name="Google Shape;160;g18f7eb50b35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9334c6afc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19334c6afc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a:t>
            </a:r>
            <a:r>
              <a:rPr lang="en-US" sz="1200">
                <a:latin typeface="Calibri"/>
                <a:ea typeface="Calibri"/>
                <a:cs typeface="Calibri"/>
                <a:sym typeface="Calibri"/>
              </a:rPr>
              <a:t>Mercer Marketplace Accounts Mobile App</a:t>
            </a:r>
            <a:r>
              <a:rPr b="0" i="0" lang="en-US" sz="1200" u="none" cap="none" strike="noStrike">
                <a:solidFill>
                  <a:srgbClr val="000000"/>
                </a:solidFill>
                <a:latin typeface="Calibri"/>
                <a:ea typeface="Calibri"/>
                <a:cs typeface="Calibri"/>
                <a:sym typeface="Calibri"/>
              </a:rPr>
              <a:t> provides you with quick easy access to your online account. After logging in the first time, you can set up fingerprint access right from your phone.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Other great features include: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Take a photo of your explanation of benefits or itemized receipt in order to submit documentation for any outstanding claims. This saves a ton of time since you don’t have to scan an email receipt and upload it manually.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Easily check your account balance while standing in line at the store, making it easy to decide if </a:t>
            </a:r>
            <a:r>
              <a:rPr lang="en-US" sz="1200">
                <a:latin typeface="Calibri"/>
                <a:ea typeface="Calibri"/>
                <a:cs typeface="Calibri"/>
                <a:sym typeface="Calibri"/>
              </a:rPr>
              <a:t>you</a:t>
            </a:r>
            <a:r>
              <a:rPr b="0" i="0" lang="en-US" sz="1200" u="none" cap="none" strike="noStrike">
                <a:solidFill>
                  <a:srgbClr val="000000"/>
                </a:solidFill>
                <a:latin typeface="Calibri"/>
                <a:ea typeface="Calibri"/>
                <a:cs typeface="Calibri"/>
                <a:sym typeface="Calibri"/>
              </a:rPr>
              <a:t> want to use </a:t>
            </a:r>
            <a:r>
              <a:rPr lang="en-US" sz="1200">
                <a:latin typeface="Calibri"/>
                <a:ea typeface="Calibri"/>
                <a:cs typeface="Calibri"/>
                <a:sym typeface="Calibri"/>
              </a:rPr>
              <a:t>your</a:t>
            </a:r>
            <a:r>
              <a:rPr b="0" i="0" lang="en-US" sz="1200" u="none" cap="none" strike="noStrike">
                <a:solidFill>
                  <a:srgbClr val="000000"/>
                </a:solidFill>
                <a:latin typeface="Calibri"/>
                <a:ea typeface="Calibri"/>
                <a:cs typeface="Calibri"/>
                <a:sym typeface="Calibri"/>
              </a:rPr>
              <a:t> FSA dollars to cover a purchase.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377" name="Google Shape;377;g19334c6afc1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9334c6afc1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19334c6afc1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Our participant services team is available to you Monday through Friday from 6 a.m. to 9 p.m. Central time.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have a variety of options when contacting us. </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use the CHAT feature from our website </a:t>
            </a:r>
            <a:r>
              <a:rPr b="1" i="0" lang="en-US" sz="1200" u="none" cap="none" strike="noStrike">
                <a:solidFill>
                  <a:srgbClr val="000000"/>
                </a:solidFill>
                <a:latin typeface="Calibri"/>
                <a:ea typeface="Calibri"/>
                <a:cs typeface="Calibri"/>
                <a:sym typeface="Calibri"/>
              </a:rPr>
              <a:t>by logging into your online account.</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email us</a:t>
            </a:r>
            <a:r>
              <a:rPr lang="en-US" sz="1200">
                <a:latin typeface="Calibri"/>
                <a:ea typeface="Calibri"/>
                <a:cs typeface="Calibri"/>
                <a:sym typeface="Calibri"/>
              </a:rPr>
              <a:t> o</a:t>
            </a:r>
            <a:r>
              <a:rPr b="0" i="0" lang="en-US" sz="1200" u="none" cap="none" strike="noStrike">
                <a:solidFill>
                  <a:srgbClr val="000000"/>
                </a:solidFill>
                <a:latin typeface="Calibri"/>
                <a:ea typeface="Calibri"/>
                <a:cs typeface="Calibri"/>
                <a:sym typeface="Calibri"/>
              </a:rPr>
              <a:t>r call us and check your balance using the automated system.</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8f7eb50b35_0_5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4" name="Google Shape;414;g18f7eb50b35_0_5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u="none" strike="noStrike"/>
              <a:t>A Medical FSA is a benefit that allows you to choose how much of your paycheck you’d like to set aside, before taxes are taken out, for </a:t>
            </a:r>
            <a:r>
              <a:rPr lang="en-US"/>
              <a:t>qualified Medical, Dental, Vision and Preventative </a:t>
            </a:r>
            <a:r>
              <a:rPr b="0" i="0" lang="en-US" u="none" strike="noStrike"/>
              <a:t>healthcare expenses. This saves you money by reducing your taxable income.</a:t>
            </a:r>
            <a:endParaRPr b="0"/>
          </a:p>
          <a:p>
            <a:pPr indent="0" lvl="0" marL="158750" rtl="0" algn="l">
              <a:lnSpc>
                <a:spcPct val="100000"/>
              </a:lnSpc>
              <a:spcBef>
                <a:spcPts val="0"/>
              </a:spcBef>
              <a:spcAft>
                <a:spcPts val="0"/>
              </a:spcAft>
              <a:buSzPts val="1100"/>
              <a:buNone/>
            </a:pPr>
            <a:br>
              <a:rPr b="0" lang="en-US"/>
            </a:br>
            <a:r>
              <a:rPr b="0" i="0" lang="en-US" u="none" strike="noStrike"/>
              <a:t>Funds on Day 1: All of your FSA funds are available to spend right away</a:t>
            </a:r>
            <a:endParaRPr b="0"/>
          </a:p>
          <a:p>
            <a:pPr indent="0" lvl="0" marL="158750" rtl="0" algn="l">
              <a:lnSpc>
                <a:spcPct val="100000"/>
              </a:lnSpc>
              <a:spcBef>
                <a:spcPts val="0"/>
              </a:spcBef>
              <a:spcAft>
                <a:spcPts val="0"/>
              </a:spcAft>
              <a:buSzPts val="1100"/>
              <a:buNone/>
            </a:pPr>
            <a:br>
              <a:rPr b="0" lang="en-US"/>
            </a:br>
            <a:r>
              <a:rPr b="0" i="0" lang="en-US" u="none" strike="noStrike"/>
              <a:t>Think of it like a discount on healthcare expenses at stores such as Amazon, Target, CVS, Walmart, Walgreens and more. Dollars you contribute are taken out of your paycheck before tax which means a $100 purchase </a:t>
            </a:r>
            <a:r>
              <a:rPr lang="en-US"/>
              <a:t>could</a:t>
            </a:r>
            <a:r>
              <a:rPr b="0" i="0" lang="en-US" u="none" strike="noStrike"/>
              <a:t> actually cost you over $130 without a Medical FSA.*</a:t>
            </a:r>
            <a:endParaRPr b="0"/>
          </a:p>
          <a:p>
            <a:pPr indent="0" lvl="0" marL="158750" rtl="0" algn="l">
              <a:lnSpc>
                <a:spcPct val="100000"/>
              </a:lnSpc>
              <a:spcBef>
                <a:spcPts val="0"/>
              </a:spcBef>
              <a:spcAft>
                <a:spcPts val="0"/>
              </a:spcAft>
              <a:buSzPts val="1100"/>
              <a:buNone/>
            </a:pPr>
            <a:br>
              <a:rPr b="0" lang="en-US"/>
            </a:br>
            <a:r>
              <a:rPr b="0" i="0" lang="en-US" u="none" strike="noStrike"/>
              <a:t>Think about the money you spent on </a:t>
            </a:r>
            <a:r>
              <a:rPr lang="en-US"/>
              <a:t>your Medical, Dental, Vision and Preventative care </a:t>
            </a:r>
            <a:r>
              <a:rPr b="0" i="0" lang="en-US" u="none" strike="noStrike"/>
              <a:t>expenses last year. Plan ahead and set those funds aside in a Medical FSA and save</a:t>
            </a:r>
            <a:r>
              <a:rPr lang="en-US"/>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sz="1100" u="none" cap="none" strike="noStrike">
                <a:solidFill>
                  <a:schemeClr val="dk1"/>
                </a:solidFill>
                <a:latin typeface="Arial"/>
                <a:ea typeface="Arial"/>
                <a:cs typeface="Arial"/>
                <a:sym typeface="Arial"/>
              </a:rPr>
              <a:t>The IRS sets the maximum dollar amount you can elect and contribute to a Flexible Spending Account (FSA) and Dependent Care FSA. </a:t>
            </a:r>
            <a:endParaRPr/>
          </a:p>
          <a:p>
            <a:pPr indent="0" lvl="0" marL="158750" rtl="0" algn="l">
              <a:lnSpc>
                <a:spcPct val="100000"/>
              </a:lnSpc>
              <a:spcBef>
                <a:spcPts val="0"/>
              </a:spcBef>
              <a:spcAft>
                <a:spcPts val="0"/>
              </a:spcAft>
              <a:buSzPts val="1100"/>
              <a:buNone/>
            </a:pPr>
            <a:r>
              <a:t/>
            </a:r>
            <a:endParaRPr b="0" i="0" sz="1100" u="none" cap="none" strike="noStrike">
              <a:solidFill>
                <a:schemeClr val="dk1"/>
              </a:solidFill>
              <a:latin typeface="Arial"/>
              <a:ea typeface="Arial"/>
              <a:cs typeface="Arial"/>
              <a:sym typeface="Arial"/>
            </a:endParaRPr>
          </a:p>
          <a:p>
            <a:pPr indent="0" lvl="0" marL="158750" rtl="0" algn="l">
              <a:lnSpc>
                <a:spcPct val="100000"/>
              </a:lnSpc>
              <a:spcBef>
                <a:spcPts val="0"/>
              </a:spcBef>
              <a:spcAft>
                <a:spcPts val="0"/>
              </a:spcAft>
              <a:buSzPts val="1100"/>
              <a:buNone/>
            </a:pPr>
            <a:r>
              <a:rPr b="0" i="0" lang="en-US" sz="1100" u="none" cap="none" strike="noStrike">
                <a:solidFill>
                  <a:schemeClr val="dk1"/>
                </a:solidFill>
                <a:latin typeface="Arial"/>
                <a:ea typeface="Arial"/>
                <a:cs typeface="Arial"/>
                <a:sym typeface="Arial"/>
              </a:rPr>
              <a:t>The 2023 FSA annual contribution limit is: $</a:t>
            </a:r>
            <a:r>
              <a:rPr lang="en-US">
                <a:solidFill>
                  <a:schemeClr val="dk1"/>
                </a:solidFill>
              </a:rPr>
              <a:t>3,050.</a:t>
            </a:r>
            <a:endParaRPr b="0"/>
          </a:p>
          <a:p>
            <a:pPr indent="-228600" lvl="0" marL="45720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b="0" i="0" lang="en-US" sz="1100" u="none" cap="none" strike="noStrike">
                <a:solidFill>
                  <a:schemeClr val="dk1"/>
                </a:solidFill>
                <a:latin typeface="Arial"/>
                <a:ea typeface="Arial"/>
                <a:cs typeface="Arial"/>
                <a:sym typeface="Arial"/>
              </a:rPr>
              <a:t>We recommend reviewing how much you spend on eligible expenses every year to determine how much to elect. </a:t>
            </a:r>
            <a:endParaRPr b="0"/>
          </a:p>
          <a:p>
            <a:pPr indent="0" lvl="0" marL="15875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None/>
            </a:pPr>
            <a:r>
              <a:rPr b="0" i="0" lang="en-US" sz="1100" u="none" cap="none" strike="noStrike">
                <a:solidFill>
                  <a:schemeClr val="dk1"/>
                </a:solidFill>
                <a:latin typeface="Arial"/>
                <a:ea typeface="Arial"/>
                <a:cs typeface="Arial"/>
                <a:sym typeface="Arial"/>
              </a:rPr>
              <a:t>Once you elect an FSA, all of your FSA dollars are available for you to use the very first day of the plan year. For example, if you elect to contribute $1,200 to your FSA, your contributions will be deducted evenly across all of your paychecks for the year, but you have access to all $1,200 on </a:t>
            </a:r>
            <a:r>
              <a:rPr lang="en-US">
                <a:solidFill>
                  <a:schemeClr val="dk1"/>
                </a:solidFill>
              </a:rPr>
              <a:t>d</a:t>
            </a:r>
            <a:r>
              <a:rPr b="0" i="0" lang="en-US" sz="1100" u="none" cap="none" strike="noStrike">
                <a:solidFill>
                  <a:schemeClr val="dk1"/>
                </a:solidFill>
                <a:latin typeface="Arial"/>
                <a:ea typeface="Arial"/>
                <a:cs typeface="Arial"/>
                <a:sym typeface="Arial"/>
              </a:rPr>
              <a:t>ay </a:t>
            </a:r>
            <a:r>
              <a:rPr lang="en-US">
                <a:solidFill>
                  <a:schemeClr val="dk1"/>
                </a:solidFill>
              </a:rPr>
              <a:t>one</a:t>
            </a:r>
            <a:r>
              <a:rPr b="0" i="0" lang="en-US" sz="1100" u="none" cap="none" strike="noStrike">
                <a:solidFill>
                  <a:schemeClr val="dk1"/>
                </a:solidFill>
                <a:latin typeface="Arial"/>
                <a:ea typeface="Arial"/>
                <a:cs typeface="Arial"/>
                <a:sym typeface="Arial"/>
              </a:rPr>
              <a:t>! You can use your funds for expenses incurred by you, your spouse or eligible dependents.</a:t>
            </a:r>
            <a:endParaRPr b="0"/>
          </a:p>
          <a:p>
            <a:pPr indent="0" lvl="0" marL="158750" rtl="0" algn="l">
              <a:lnSpc>
                <a:spcPct val="100000"/>
              </a:lnSpc>
              <a:spcBef>
                <a:spcPts val="0"/>
              </a:spcBef>
              <a:spcAft>
                <a:spcPts val="0"/>
              </a:spcAft>
              <a:buSzPts val="1100"/>
              <a:buNone/>
            </a:pPr>
            <a:br>
              <a:rPr lang="en-US"/>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Let us review a real life example of how having an FSA can save you money. </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US"/>
              <a:t>Meet Ashley. Ashley is a 33 year old college graduate working in marketing. </a:t>
            </a:r>
            <a:endParaRPr/>
          </a:p>
          <a:p>
            <a:pPr indent="0" lvl="0" marL="158750" rtl="0" algn="l">
              <a:lnSpc>
                <a:spcPct val="100000"/>
              </a:lnSpc>
              <a:spcBef>
                <a:spcPts val="0"/>
              </a:spcBef>
              <a:spcAft>
                <a:spcPts val="0"/>
              </a:spcAft>
              <a:buSzPts val="1100"/>
              <a:buNone/>
            </a:pPr>
            <a:r>
              <a:rPr lang="en-US"/>
              <a:t>She is enrolled in an FSA and makes an annual contribution of $3,050</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US"/>
              <a:t>Since her FSA contributions are taken out pre-tax her actual taxable income is lowered which means she has more take-home pay then if she did not have an FSA.</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US"/>
              <a:t>For Ashley this means an additional $549 dollars she gets to keep and take home.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8f7eb50b35_0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18f7eb50b35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Your dependent care plan year </a:t>
            </a:r>
            <a:r>
              <a:rPr b="1" i="0" lang="en-US" sz="1200" u="none" cap="none" strike="noStrike">
                <a:solidFill>
                  <a:srgbClr val="000000"/>
                </a:solidFill>
                <a:latin typeface="Calibri"/>
                <a:ea typeface="Calibri"/>
                <a:cs typeface="Calibri"/>
                <a:sym typeface="Calibri"/>
              </a:rPr>
              <a:t>also</a:t>
            </a:r>
            <a:r>
              <a:rPr b="0" i="0" lang="en-US" sz="1200" u="none" cap="none" strike="noStrike">
                <a:solidFill>
                  <a:srgbClr val="000000"/>
                </a:solidFill>
                <a:latin typeface="Calibri"/>
                <a:ea typeface="Calibri"/>
                <a:cs typeface="Calibri"/>
                <a:sym typeface="Calibri"/>
              </a:rPr>
              <a:t> runs from </a:t>
            </a:r>
            <a:r>
              <a:rPr b="1" i="0" lang="en-US" sz="1200" u="none" cap="none" strike="noStrike">
                <a:solidFill>
                  <a:srgbClr val="000000"/>
                </a:solidFill>
                <a:latin typeface="Calibri"/>
                <a:ea typeface="Calibri"/>
                <a:cs typeface="Calibri"/>
                <a:sym typeface="Calibri"/>
              </a:rPr>
              <a:t>January 1</a:t>
            </a:r>
            <a:r>
              <a:rPr b="1" baseline="30000" i="0" lang="en-US" sz="1200" u="none" cap="none" strike="noStrike">
                <a:solidFill>
                  <a:srgbClr val="000000"/>
                </a:solidFill>
                <a:latin typeface="Calibri"/>
                <a:ea typeface="Calibri"/>
                <a:cs typeface="Calibri"/>
                <a:sym typeface="Calibri"/>
              </a:rPr>
              <a:t>st</a:t>
            </a:r>
            <a:r>
              <a:rPr b="1" i="0" lang="en-US" sz="1200" u="none" cap="none" strike="noStrike">
                <a:solidFill>
                  <a:srgbClr val="000000"/>
                </a:solidFill>
                <a:latin typeface="Calibri"/>
                <a:ea typeface="Calibri"/>
                <a:cs typeface="Calibri"/>
                <a:sym typeface="Calibri"/>
              </a:rPr>
              <a:t> to December 31</a:t>
            </a:r>
            <a:r>
              <a:rPr b="1" baseline="30000" i="0" lang="en-US" sz="1200" u="none" cap="none" strike="noStrike">
                <a:solidFill>
                  <a:srgbClr val="000000"/>
                </a:solidFill>
                <a:latin typeface="Calibri"/>
                <a:ea typeface="Calibri"/>
                <a:cs typeface="Calibri"/>
                <a:sym typeface="Calibri"/>
              </a:rPr>
              <a:t>st</a:t>
            </a:r>
            <a:r>
              <a:rPr b="1" i="0" lang="en-US" sz="1200" u="none" cap="none" strike="noStrike">
                <a:solidFill>
                  <a:srgbClr val="000000"/>
                </a:solidFill>
                <a:latin typeface="Calibri"/>
                <a:ea typeface="Calibri"/>
                <a:cs typeface="Calibri"/>
                <a:sym typeface="Calibri"/>
              </a:rPr>
              <a:t>  --(remove if no grace period) </a:t>
            </a:r>
            <a:r>
              <a:rPr b="0" i="0" lang="en-US" sz="1200" u="none" cap="none" strike="noStrike">
                <a:solidFill>
                  <a:srgbClr val="000000"/>
                </a:solidFill>
                <a:latin typeface="Calibri"/>
                <a:ea typeface="Calibri"/>
                <a:cs typeface="Calibri"/>
                <a:sym typeface="Calibri"/>
              </a:rPr>
              <a:t>with a grace period allowing you until </a:t>
            </a:r>
            <a:r>
              <a:rPr b="1" i="0" lang="en-US" sz="1200" u="none" cap="none" strike="noStrike">
                <a:solidFill>
                  <a:srgbClr val="000000"/>
                </a:solidFill>
                <a:latin typeface="Calibri"/>
                <a:ea typeface="Calibri"/>
                <a:cs typeface="Calibri"/>
                <a:sym typeface="Calibri"/>
              </a:rPr>
              <a:t>March 15, 2024 </a:t>
            </a:r>
            <a:r>
              <a:rPr b="0" i="0" lang="en-US" sz="1200" u="none" cap="none" strike="noStrike">
                <a:solidFill>
                  <a:srgbClr val="000000"/>
                </a:solidFill>
                <a:latin typeface="Calibri"/>
                <a:ea typeface="Calibri"/>
                <a:cs typeface="Calibri"/>
                <a:sym typeface="Calibri"/>
              </a:rPr>
              <a:t>to incur services.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March 31</a:t>
            </a:r>
            <a:r>
              <a:rPr b="1" baseline="30000" i="0" lang="en-US" sz="1200" u="none" cap="none" strike="noStrike">
                <a:solidFill>
                  <a:srgbClr val="000000"/>
                </a:solidFill>
                <a:latin typeface="Calibri"/>
                <a:ea typeface="Calibri"/>
                <a:cs typeface="Calibri"/>
                <a:sym typeface="Calibri"/>
              </a:rPr>
              <a:t>st</a:t>
            </a:r>
            <a:r>
              <a:rPr b="1" i="0" lang="en-US" sz="1200" u="none" cap="none" strike="noStrike">
                <a:solidFill>
                  <a:srgbClr val="000000"/>
                </a:solidFill>
                <a:latin typeface="Calibri"/>
                <a:ea typeface="Calibri"/>
                <a:cs typeface="Calibri"/>
                <a:sym typeface="Calibri"/>
              </a:rPr>
              <a:t> of 2024 </a:t>
            </a:r>
            <a:r>
              <a:rPr b="0" i="0" lang="en-US" sz="1200" u="none" cap="none" strike="noStrike">
                <a:solidFill>
                  <a:srgbClr val="000000"/>
                </a:solidFill>
                <a:latin typeface="Calibri"/>
                <a:ea typeface="Calibri"/>
                <a:cs typeface="Calibri"/>
                <a:sym typeface="Calibri"/>
              </a:rPr>
              <a:t>is your run out date, which means you have until  this date to submit all paperwork for claims incurred during the plan year </a:t>
            </a:r>
            <a:r>
              <a:rPr b="1" i="0" lang="en-US" sz="1200" u="none" cap="none" strike="noStrike">
                <a:solidFill>
                  <a:srgbClr val="000000"/>
                </a:solidFill>
                <a:latin typeface="Calibri"/>
                <a:ea typeface="Calibri"/>
                <a:cs typeface="Calibri"/>
                <a:sym typeface="Calibri"/>
              </a:rPr>
              <a:t>(remove if no grace period) </a:t>
            </a:r>
            <a:r>
              <a:rPr b="0" i="0" lang="en-US" sz="1200" u="none" cap="none" strike="noStrike">
                <a:solidFill>
                  <a:srgbClr val="000000"/>
                </a:solidFill>
                <a:latin typeface="Calibri"/>
                <a:ea typeface="Calibri"/>
                <a:cs typeface="Calibri"/>
                <a:sym typeface="Calibri"/>
              </a:rPr>
              <a:t>and grace period.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(remove slide if no carryover)  </a:t>
            </a:r>
            <a:endParaRPr/>
          </a:p>
          <a:p>
            <a:pPr indent="0" lvl="0" marL="158750" rtl="0" algn="l">
              <a:lnSpc>
                <a:spcPct val="100000"/>
              </a:lnSpc>
              <a:spcBef>
                <a:spcPts val="0"/>
              </a:spcBef>
              <a:spcAft>
                <a:spcPts val="0"/>
              </a:spcAft>
              <a:buSzPts val="1100"/>
              <a:buNone/>
            </a:pPr>
            <a:r>
              <a:t/>
            </a:r>
            <a:endParaRPr b="0"/>
          </a:p>
          <a:p>
            <a:pPr indent="0" lvl="0" marL="158750" rtl="0" algn="l">
              <a:lnSpc>
                <a:spcPct val="100000"/>
              </a:lnSpc>
              <a:spcBef>
                <a:spcPts val="0"/>
              </a:spcBef>
              <a:spcAft>
                <a:spcPts val="0"/>
              </a:spcAft>
              <a:buSzPts val="1100"/>
              <a:buNone/>
            </a:pPr>
            <a:r>
              <a:rPr b="0" lang="en-US"/>
              <a:t>A carryover allows you to transfer up to </a:t>
            </a:r>
            <a:r>
              <a:rPr b="1" lang="en-US">
                <a:extLst>
                  <a:ext uri="http://customooxmlschemas.google.com/">
                    <go:slidesCustomData xmlns:go="http://customooxmlschemas.google.com/" textRoundtripDataId="0"/>
                  </a:ext>
                </a:extLst>
              </a:rPr>
              <a:t>$</a:t>
            </a:r>
            <a:r>
              <a:rPr b="1" lang="en-US"/>
              <a:t>610</a:t>
            </a:r>
            <a:r>
              <a:rPr b="0" lang="en-US"/>
              <a:t> of your remaining balance at the end of the plan year into the following year. Think of it like a safety net for your FSA. If you end up spending less than you anticipate when making your elections during open enrollment, you can tap into those funds next year. </a:t>
            </a:r>
            <a:endParaRPr/>
          </a:p>
          <a:p>
            <a:pPr indent="0" lvl="0" marL="158750" rtl="0" algn="l">
              <a:lnSpc>
                <a:spcPct val="100000"/>
              </a:lnSpc>
              <a:spcBef>
                <a:spcPts val="0"/>
              </a:spcBef>
              <a:spcAft>
                <a:spcPts val="0"/>
              </a:spcAft>
              <a:buSzPts val="1100"/>
              <a:buNone/>
            </a:pPr>
            <a:r>
              <a:t/>
            </a:r>
            <a:endParaRPr b="0"/>
          </a:p>
          <a:p>
            <a:pPr indent="0" lvl="0" marL="158750" rtl="0" algn="l">
              <a:lnSpc>
                <a:spcPct val="100000"/>
              </a:lnSpc>
              <a:spcBef>
                <a:spcPts val="0"/>
              </a:spcBef>
              <a:spcAft>
                <a:spcPts val="0"/>
              </a:spcAft>
              <a:buSzPts val="1100"/>
              <a:buNone/>
            </a:pPr>
            <a:r>
              <a:rPr b="0" lang="en-US"/>
              <a:t>Carryover funds become available to you after the run-out (claim filing) period. </a:t>
            </a:r>
            <a:endParaRPr/>
          </a:p>
          <a:p>
            <a:pPr indent="0" lvl="0" marL="158750" rtl="0" algn="l">
              <a:lnSpc>
                <a:spcPct val="100000"/>
              </a:lnSpc>
              <a:spcBef>
                <a:spcPts val="0"/>
              </a:spcBef>
              <a:spcAft>
                <a:spcPts val="0"/>
              </a:spcAft>
              <a:buSzPts val="1100"/>
              <a:buNone/>
            </a:pPr>
            <a:r>
              <a:rPr b="0" lang="en-US"/>
              <a:t>You are able to carry over up t</a:t>
            </a:r>
            <a:r>
              <a:rPr b="0" lang="en-US">
                <a:extLst>
                  <a:ext uri="http://customooxmlschemas.google.com/">
                    <go:slidesCustomData xmlns:go="http://customooxmlschemas.google.com/" textRoundtripDataId="1"/>
                  </a:ext>
                </a:extLst>
              </a:rPr>
              <a:t>o </a:t>
            </a:r>
            <a:r>
              <a:rPr b="1" lang="en-US">
                <a:extLst>
                  <a:ext uri="http://customooxmlschemas.google.com/">
                    <go:slidesCustomData xmlns:go="http://customooxmlschemas.google.com/" textRoundtripDataId="2"/>
                  </a:ext>
                </a:extLst>
              </a:rPr>
              <a:t>$</a:t>
            </a:r>
            <a:r>
              <a:rPr b="1" lang="en-US"/>
              <a:t>610 </a:t>
            </a:r>
            <a:r>
              <a:rPr b="0" lang="en-US"/>
              <a:t>while still electing the full maximum annual election in the new plan year.</a:t>
            </a:r>
            <a:endParaRPr/>
          </a:p>
          <a:p>
            <a:pPr indent="0" lvl="0" marL="158750" rtl="0" algn="l">
              <a:lnSpc>
                <a:spcPct val="100000"/>
              </a:lnSpc>
              <a:spcBef>
                <a:spcPts val="0"/>
              </a:spcBef>
              <a:spcAft>
                <a:spcPts val="0"/>
              </a:spcAft>
              <a:buSzPts val="1100"/>
              <a:buNone/>
            </a:pPr>
            <a:r>
              <a:rPr b="0" lang="en-US"/>
              <a:t>If you have the benefits debit card, it will continue to work as normal, using your carryover funds first.</a:t>
            </a:r>
            <a:endParaRPr/>
          </a:p>
          <a:p>
            <a:pPr indent="0" lvl="0" marL="158750" rtl="0" algn="l">
              <a:lnSpc>
                <a:spcPct val="100000"/>
              </a:lnSpc>
              <a:spcBef>
                <a:spcPts val="0"/>
              </a:spcBef>
              <a:spcAft>
                <a:spcPts val="0"/>
              </a:spcAft>
              <a:buSzPts val="1100"/>
              <a:buNone/>
            </a:pPr>
            <a:r>
              <a:t/>
            </a:r>
            <a:endParaRPr b="0"/>
          </a:p>
          <a:p>
            <a:pPr indent="0" lvl="0" marL="158750" rtl="0" algn="l">
              <a:lnSpc>
                <a:spcPct val="100000"/>
              </a:lnSpc>
              <a:spcBef>
                <a:spcPts val="0"/>
              </a:spcBef>
              <a:spcAft>
                <a:spcPts val="0"/>
              </a:spcAft>
              <a:buSzPts val="1100"/>
              <a:buNone/>
            </a:pPr>
            <a:r>
              <a:rPr b="1" lang="en-US"/>
              <a:t>[IF APPLICABLE] </a:t>
            </a:r>
            <a:r>
              <a:rPr b="0" lang="en-US"/>
              <a:t>The FSA carry over is only available for </a:t>
            </a:r>
            <a:r>
              <a:rPr lang="en-US"/>
              <a:t>m</a:t>
            </a:r>
            <a:r>
              <a:rPr b="0" lang="en-US"/>
              <a:t>edical FSA funds and not for the </a:t>
            </a:r>
            <a:r>
              <a:rPr lang="en-US"/>
              <a:t>d</a:t>
            </a:r>
            <a:r>
              <a:rPr b="0" lang="en-US"/>
              <a:t>ependent </a:t>
            </a:r>
            <a:r>
              <a:rPr lang="en-US"/>
              <a:t>c</a:t>
            </a:r>
            <a:r>
              <a:rPr b="0" lang="en-US"/>
              <a:t>are account.</a:t>
            </a:r>
            <a:endParaRPr/>
          </a:p>
          <a:p>
            <a:pPr indent="0" lvl="0" marL="158750" rtl="0" algn="l">
              <a:lnSpc>
                <a:spcPct val="100000"/>
              </a:lnSpc>
              <a:spcBef>
                <a:spcPts val="0"/>
              </a:spcBef>
              <a:spcAft>
                <a:spcPts val="0"/>
              </a:spcAft>
              <a:buSzPts val="1100"/>
              <a:buNone/>
            </a:pPr>
            <a:br>
              <a:rPr b="0" lang="en-US"/>
            </a:br>
            <a:endParaRPr b="0"/>
          </a:p>
          <a:p>
            <a:pPr indent="0" lvl="0" marL="158750" rtl="0" algn="l">
              <a:lnSpc>
                <a:spcPct val="100000"/>
              </a:lnSpc>
              <a:spcBef>
                <a:spcPts val="0"/>
              </a:spcBef>
              <a:spcAft>
                <a:spcPts val="0"/>
              </a:spcAft>
              <a:buSzPts val="1100"/>
              <a:buNone/>
            </a:pPr>
            <a:r>
              <a:t/>
            </a:r>
            <a:endParaRPr b="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8f7eb50b35_0_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200"/>
              <a:buNone/>
            </a:pPr>
            <a:r>
              <a:rPr lang="en-US">
                <a:solidFill>
                  <a:schemeClr val="dk1"/>
                </a:solidFill>
              </a:rPr>
              <a:t>Let’s talk about combination flexible spending accounts.</a:t>
            </a:r>
            <a:endParaRPr>
              <a:solidFill>
                <a:schemeClr val="dk1"/>
              </a:solidFill>
            </a:endParaRPr>
          </a:p>
        </p:txBody>
      </p:sp>
      <p:sp>
        <p:nvSpPr>
          <p:cNvPr id="231" name="Google Shape;231;g18f7eb50b35_0_1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8f7eb50b35_0_1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18f7eb50b35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First let’s talk about why you should choose a combination FSA: it’s a benefit that allows you to choose how much of your paycheck you’d like to set aside, before taxes are taken out, for qualified dental, vision and preventative care expenses. </a:t>
            </a:r>
            <a:endParaRPr>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Once you reach the IRS statutory deductible for the year, your combination FSA can also be used for any eligible healthcare and prescription costs.</a:t>
            </a:r>
            <a:endParaRPr>
              <a:solidFill>
                <a:schemeClr val="dk1"/>
              </a:solidFill>
            </a:endParaRPr>
          </a:p>
          <a:p>
            <a:pPr indent="0" lvl="0" marL="0" rtl="0" algn="l">
              <a:spcBef>
                <a:spcPts val="0"/>
              </a:spcBef>
              <a:spcAft>
                <a:spcPts val="0"/>
              </a:spcAft>
              <a:buClr>
                <a:schemeClr val="dk1"/>
              </a:buClr>
              <a:buSzPts val="1200"/>
              <a:buFont typeface="Calibri"/>
              <a:buNone/>
            </a:pP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Enjoy funds from day one, buy those eyeglasses or finally get those braces. All of your FSA funds are available to spend right away. Use your benefits debit card at the point of purchase. </a:t>
            </a:r>
            <a:endParaRPr>
              <a:solidFill>
                <a:schemeClr val="dk1"/>
              </a:solidFill>
            </a:endParaRPr>
          </a:p>
          <a:p>
            <a:pPr indent="0" lvl="0" marL="0" rtl="0" algn="l">
              <a:spcBef>
                <a:spcPts val="0"/>
              </a:spcBef>
              <a:spcAft>
                <a:spcPts val="0"/>
              </a:spcAft>
              <a:buClr>
                <a:schemeClr val="dk1"/>
              </a:buClr>
              <a:buSzPts val="1200"/>
              <a:buFont typeface="Calibri"/>
              <a:buNone/>
            </a:pP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Think of it like a discount on qualified expenses at stores such as Amazon, Target, CVS, Walmart, Walgreens and more. Dollars you contribute are taken out of your paycheck before tax which means a $100 purchase could actually cost you over $130 without a Combination FSA.* </a:t>
            </a:r>
            <a:endParaRPr>
              <a:solidFill>
                <a:schemeClr val="dk1"/>
              </a:solidFill>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Don’t know how much to elect? Think about the money you spent on healthcare expenses last year. Plan ahead and set those funds aside in a Limited FSA and save!</a:t>
            </a:r>
            <a:endParaRPr sz="1200">
              <a:solidFill>
                <a:schemeClr val="dk1"/>
              </a:solidFill>
              <a:latin typeface="Calibri"/>
              <a:ea typeface="Calibri"/>
              <a:cs typeface="Calibri"/>
              <a:sym typeface="Calibri"/>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10"/>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 name="Google Shape;10;p10"/>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g18f7eb50b35_0_57"/>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4000"/>
              <a:buFont typeface="Inter Black"/>
              <a:buNone/>
              <a:defRPr sz="40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 name="Google Shape;41;g18f7eb50b35_0_57"/>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rtl="0" algn="ctr">
              <a:lnSpc>
                <a:spcPct val="90000"/>
              </a:lnSpc>
              <a:spcBef>
                <a:spcPts val="500"/>
              </a:spcBef>
              <a:spcAft>
                <a:spcPts val="0"/>
              </a:spcAft>
              <a:buClr>
                <a:schemeClr val="lt1"/>
              </a:buClr>
              <a:buSzPts val="2000"/>
              <a:buNone/>
              <a:defRPr sz="2000"/>
            </a:lvl2pPr>
            <a:lvl3pPr lvl="2" rtl="0" algn="ctr">
              <a:lnSpc>
                <a:spcPct val="90000"/>
              </a:lnSpc>
              <a:spcBef>
                <a:spcPts val="500"/>
              </a:spcBef>
              <a:spcAft>
                <a:spcPts val="0"/>
              </a:spcAft>
              <a:buClr>
                <a:schemeClr val="lt1"/>
              </a:buClr>
              <a:buSzPts val="1800"/>
              <a:buNone/>
              <a:defRPr sz="1800"/>
            </a:lvl3pPr>
            <a:lvl4pPr lvl="3" rtl="0" algn="ctr">
              <a:lnSpc>
                <a:spcPct val="90000"/>
              </a:lnSpc>
              <a:spcBef>
                <a:spcPts val="500"/>
              </a:spcBef>
              <a:spcAft>
                <a:spcPts val="0"/>
              </a:spcAft>
              <a:buClr>
                <a:schemeClr val="lt1"/>
              </a:buClr>
              <a:buSzPts val="1600"/>
              <a:buNone/>
              <a:defRPr sz="1600"/>
            </a:lvl4pPr>
            <a:lvl5pPr lvl="4" rtl="0" algn="ctr">
              <a:lnSpc>
                <a:spcPct val="90000"/>
              </a:lnSpc>
              <a:spcBef>
                <a:spcPts val="500"/>
              </a:spcBef>
              <a:spcAft>
                <a:spcPts val="0"/>
              </a:spcAft>
              <a:buClr>
                <a:schemeClr val="lt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g18f7eb50b35_0_60"/>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Inter Black"/>
              <a:buNone/>
              <a:defRPr sz="4000">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 name="Google Shape;44;g18f7eb50b35_0_60"/>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rtl="0" algn="ctr">
              <a:lnSpc>
                <a:spcPct val="90000"/>
              </a:lnSpc>
              <a:spcBef>
                <a:spcPts val="500"/>
              </a:spcBef>
              <a:spcAft>
                <a:spcPts val="0"/>
              </a:spcAft>
              <a:buClr>
                <a:schemeClr val="lt1"/>
              </a:buClr>
              <a:buSzPts val="2000"/>
              <a:buNone/>
              <a:defRPr sz="2000"/>
            </a:lvl2pPr>
            <a:lvl3pPr lvl="2" rtl="0" algn="ctr">
              <a:lnSpc>
                <a:spcPct val="90000"/>
              </a:lnSpc>
              <a:spcBef>
                <a:spcPts val="500"/>
              </a:spcBef>
              <a:spcAft>
                <a:spcPts val="0"/>
              </a:spcAft>
              <a:buClr>
                <a:schemeClr val="lt1"/>
              </a:buClr>
              <a:buSzPts val="1800"/>
              <a:buNone/>
              <a:defRPr sz="1800"/>
            </a:lvl3pPr>
            <a:lvl4pPr lvl="3" rtl="0" algn="ctr">
              <a:lnSpc>
                <a:spcPct val="90000"/>
              </a:lnSpc>
              <a:spcBef>
                <a:spcPts val="500"/>
              </a:spcBef>
              <a:spcAft>
                <a:spcPts val="0"/>
              </a:spcAft>
              <a:buClr>
                <a:schemeClr val="lt1"/>
              </a:buClr>
              <a:buSzPts val="1600"/>
              <a:buNone/>
              <a:defRPr sz="1600"/>
            </a:lvl4pPr>
            <a:lvl5pPr lvl="4" rtl="0" algn="ctr">
              <a:lnSpc>
                <a:spcPct val="90000"/>
              </a:lnSpc>
              <a:spcBef>
                <a:spcPts val="500"/>
              </a:spcBef>
              <a:spcAft>
                <a:spcPts val="0"/>
              </a:spcAft>
              <a:buClr>
                <a:schemeClr val="lt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g18f7eb50b35_0_63"/>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accent1"/>
              </a:buClr>
              <a:buSzPts val="4000"/>
              <a:buFont typeface="Inter Black"/>
              <a:buNone/>
              <a:defRPr sz="40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 name="Google Shape;47;g18f7eb50b35_0_63"/>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rtl="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rtl="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rtl="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rtl="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rtl="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g18f7eb50b35_0_463"/>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4000"/>
              <a:buFont typeface="Inter Black"/>
              <a:buNone/>
              <a:defRPr sz="40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g18f7eb50b35_0_463"/>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rtl="0" algn="ctr">
              <a:lnSpc>
                <a:spcPct val="90000"/>
              </a:lnSpc>
              <a:spcBef>
                <a:spcPts val="500"/>
              </a:spcBef>
              <a:spcAft>
                <a:spcPts val="0"/>
              </a:spcAft>
              <a:buClr>
                <a:schemeClr val="lt1"/>
              </a:buClr>
              <a:buSzPts val="2000"/>
              <a:buNone/>
              <a:defRPr sz="2000"/>
            </a:lvl2pPr>
            <a:lvl3pPr lvl="2" rtl="0" algn="ctr">
              <a:lnSpc>
                <a:spcPct val="90000"/>
              </a:lnSpc>
              <a:spcBef>
                <a:spcPts val="500"/>
              </a:spcBef>
              <a:spcAft>
                <a:spcPts val="0"/>
              </a:spcAft>
              <a:buClr>
                <a:schemeClr val="lt1"/>
              </a:buClr>
              <a:buSzPts val="1800"/>
              <a:buNone/>
              <a:defRPr sz="1800"/>
            </a:lvl3pPr>
            <a:lvl4pPr lvl="3" rtl="0" algn="ctr">
              <a:lnSpc>
                <a:spcPct val="90000"/>
              </a:lnSpc>
              <a:spcBef>
                <a:spcPts val="500"/>
              </a:spcBef>
              <a:spcAft>
                <a:spcPts val="0"/>
              </a:spcAft>
              <a:buClr>
                <a:schemeClr val="lt1"/>
              </a:buClr>
              <a:buSzPts val="1600"/>
              <a:buNone/>
              <a:defRPr sz="1600"/>
            </a:lvl4pPr>
            <a:lvl5pPr lvl="4" rtl="0" algn="ctr">
              <a:lnSpc>
                <a:spcPct val="90000"/>
              </a:lnSpc>
              <a:spcBef>
                <a:spcPts val="500"/>
              </a:spcBef>
              <a:spcAft>
                <a:spcPts val="0"/>
              </a:spcAft>
              <a:buClr>
                <a:schemeClr val="lt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g18f7eb50b35_0_466"/>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Inter Black"/>
              <a:buNone/>
              <a:defRPr sz="4000">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 name="Google Shape;57;g18f7eb50b35_0_466"/>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rtl="0" algn="ctr">
              <a:lnSpc>
                <a:spcPct val="90000"/>
              </a:lnSpc>
              <a:spcBef>
                <a:spcPts val="500"/>
              </a:spcBef>
              <a:spcAft>
                <a:spcPts val="0"/>
              </a:spcAft>
              <a:buClr>
                <a:schemeClr val="lt1"/>
              </a:buClr>
              <a:buSzPts val="2000"/>
              <a:buNone/>
              <a:defRPr sz="2000"/>
            </a:lvl2pPr>
            <a:lvl3pPr lvl="2" rtl="0" algn="ctr">
              <a:lnSpc>
                <a:spcPct val="90000"/>
              </a:lnSpc>
              <a:spcBef>
                <a:spcPts val="500"/>
              </a:spcBef>
              <a:spcAft>
                <a:spcPts val="0"/>
              </a:spcAft>
              <a:buClr>
                <a:schemeClr val="lt1"/>
              </a:buClr>
              <a:buSzPts val="1800"/>
              <a:buNone/>
              <a:defRPr sz="1800"/>
            </a:lvl3pPr>
            <a:lvl4pPr lvl="3" rtl="0" algn="ctr">
              <a:lnSpc>
                <a:spcPct val="90000"/>
              </a:lnSpc>
              <a:spcBef>
                <a:spcPts val="500"/>
              </a:spcBef>
              <a:spcAft>
                <a:spcPts val="0"/>
              </a:spcAft>
              <a:buClr>
                <a:schemeClr val="lt1"/>
              </a:buClr>
              <a:buSzPts val="1600"/>
              <a:buNone/>
              <a:defRPr sz="1600"/>
            </a:lvl4pPr>
            <a:lvl5pPr lvl="4" rtl="0" algn="ctr">
              <a:lnSpc>
                <a:spcPct val="90000"/>
              </a:lnSpc>
              <a:spcBef>
                <a:spcPts val="500"/>
              </a:spcBef>
              <a:spcAft>
                <a:spcPts val="0"/>
              </a:spcAft>
              <a:buClr>
                <a:schemeClr val="lt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g18f7eb50b35_0_469"/>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accent1"/>
              </a:buClr>
              <a:buSzPts val="4000"/>
              <a:buFont typeface="Inter Black"/>
              <a:buNone/>
              <a:defRPr sz="40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g18f7eb50b35_0_469"/>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rtl="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rtl="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rtl="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rtl="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rtl="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g18f7eb50b35_0_472"/>
          <p:cNvSpPr/>
          <p:nvPr/>
        </p:nvSpPr>
        <p:spPr>
          <a:xfrm>
            <a:off x="5601730" y="0"/>
            <a:ext cx="50826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63" name="Google Shape;63;g18f7eb50b35_0_472"/>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rtl="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rtl="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rtl="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rtl="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rtl="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4" name="Google Shape;64;g18f7eb50b35_0_472"/>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4000"/>
              <a:buFont typeface="Inter Black"/>
              <a:buNone/>
              <a:defRPr sz="40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65" name="Shape 65"/>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g19334c6afc1_0_1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 name="Google Shape;68;g19334c6afc1_0_1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9" name="Google Shape;69;g19334c6afc1_0_1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g19334c6afc1_0_1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1" name="Google Shape;71;g19334c6afc1_0_1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g18f7eb50b35_0_4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0" name="Google Shape;80;g18f7eb50b35_0_48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1" name="Google Shape;81;g18f7eb50b35_0_48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g18f7eb50b35_0_48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g18f7eb50b35_0_48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11"/>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1"/>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g18f7eb50b35_0_48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6" name="Google Shape;86;g18f7eb50b35_0_48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87" name="Google Shape;87;g18f7eb50b35_0_48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g18f7eb50b35_0_48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g18f7eb50b35_0_48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g18f7eb50b35_0_49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g18f7eb50b35_0_49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93" name="Google Shape;93;g18f7eb50b35_0_49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g18f7eb50b35_0_49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g18f7eb50b35_0_49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6" name="Shape 96"/>
        <p:cNvGrpSpPr/>
        <p:nvPr/>
      </p:nvGrpSpPr>
      <p:grpSpPr>
        <a:xfrm>
          <a:off x="0" y="0"/>
          <a:ext cx="0" cy="0"/>
          <a:chOff x="0" y="0"/>
          <a:chExt cx="0" cy="0"/>
        </a:xfrm>
      </p:grpSpPr>
      <p:sp>
        <p:nvSpPr>
          <p:cNvPr id="97" name="Google Shape;97;g18f7eb50b35_0_50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g18f7eb50b35_0_501"/>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9" name="Google Shape;99;g18f7eb50b35_0_501"/>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0" name="Google Shape;100;g18f7eb50b35_0_50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g18f7eb50b35_0_50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g18f7eb50b35_0_50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3" name="Shape 103"/>
        <p:cNvGrpSpPr/>
        <p:nvPr/>
      </p:nvGrpSpPr>
      <p:grpSpPr>
        <a:xfrm>
          <a:off x="0" y="0"/>
          <a:ext cx="0" cy="0"/>
          <a:chOff x="0" y="0"/>
          <a:chExt cx="0" cy="0"/>
        </a:xfrm>
      </p:grpSpPr>
      <p:sp>
        <p:nvSpPr>
          <p:cNvPr id="104" name="Google Shape;104;g18f7eb50b35_0_508"/>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g18f7eb50b35_0_508"/>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06" name="Google Shape;106;g18f7eb50b35_0_508"/>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7" name="Google Shape;107;g18f7eb50b35_0_508"/>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08" name="Google Shape;108;g18f7eb50b35_0_508"/>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9" name="Google Shape;109;g18f7eb50b35_0_50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g18f7eb50b35_0_50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g18f7eb50b35_0_50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2" name="Shape 112"/>
        <p:cNvGrpSpPr/>
        <p:nvPr/>
      </p:nvGrpSpPr>
      <p:grpSpPr>
        <a:xfrm>
          <a:off x="0" y="0"/>
          <a:ext cx="0" cy="0"/>
          <a:chOff x="0" y="0"/>
          <a:chExt cx="0" cy="0"/>
        </a:xfrm>
      </p:grpSpPr>
      <p:sp>
        <p:nvSpPr>
          <p:cNvPr id="113" name="Google Shape;113;g18f7eb50b35_0_5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g18f7eb50b35_0_5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g18f7eb50b35_0_5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6" name="Google Shape;116;g18f7eb50b35_0_5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7" name="Shape 117"/>
        <p:cNvGrpSpPr/>
        <p:nvPr/>
      </p:nvGrpSpPr>
      <p:grpSpPr>
        <a:xfrm>
          <a:off x="0" y="0"/>
          <a:ext cx="0" cy="0"/>
          <a:chOff x="0" y="0"/>
          <a:chExt cx="0" cy="0"/>
        </a:xfrm>
      </p:grpSpPr>
      <p:sp>
        <p:nvSpPr>
          <p:cNvPr id="118" name="Google Shape;118;g18f7eb50b35_0_5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g18f7eb50b35_0_5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g18f7eb50b35_0_5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1" name="Shape 121"/>
        <p:cNvGrpSpPr/>
        <p:nvPr/>
      </p:nvGrpSpPr>
      <p:grpSpPr>
        <a:xfrm>
          <a:off x="0" y="0"/>
          <a:ext cx="0" cy="0"/>
          <a:chOff x="0" y="0"/>
          <a:chExt cx="0" cy="0"/>
        </a:xfrm>
      </p:grpSpPr>
      <p:sp>
        <p:nvSpPr>
          <p:cNvPr id="122" name="Google Shape;122;g18f7eb50b35_0_52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g18f7eb50b35_0_526"/>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24" name="Google Shape;124;g18f7eb50b35_0_526"/>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25" name="Google Shape;125;g18f7eb50b35_0_5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g18f7eb50b35_0_5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g18f7eb50b35_0_5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8" name="Shape 128"/>
        <p:cNvGrpSpPr/>
        <p:nvPr/>
      </p:nvGrpSpPr>
      <p:grpSpPr>
        <a:xfrm>
          <a:off x="0" y="0"/>
          <a:ext cx="0" cy="0"/>
          <a:chOff x="0" y="0"/>
          <a:chExt cx="0" cy="0"/>
        </a:xfrm>
      </p:grpSpPr>
      <p:sp>
        <p:nvSpPr>
          <p:cNvPr id="129" name="Google Shape;129;g18f7eb50b35_0_53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g18f7eb50b35_0_533"/>
          <p:cNvSpPr/>
          <p:nvPr>
            <p:ph idx="2" type="pic"/>
          </p:nvPr>
        </p:nvSpPr>
        <p:spPr>
          <a:xfrm>
            <a:off x="5183188" y="987425"/>
            <a:ext cx="6172200" cy="4873500"/>
          </a:xfrm>
          <a:prstGeom prst="rect">
            <a:avLst/>
          </a:prstGeom>
          <a:noFill/>
          <a:ln>
            <a:noFill/>
          </a:ln>
        </p:spPr>
      </p:sp>
      <p:sp>
        <p:nvSpPr>
          <p:cNvPr id="131" name="Google Shape;131;g18f7eb50b35_0_533"/>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2" name="Google Shape;132;g18f7eb50b35_0_5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g18f7eb50b35_0_5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4" name="Google Shape;134;g18f7eb50b35_0_5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5" name="Shape 135"/>
        <p:cNvGrpSpPr/>
        <p:nvPr/>
      </p:nvGrpSpPr>
      <p:grpSpPr>
        <a:xfrm>
          <a:off x="0" y="0"/>
          <a:ext cx="0" cy="0"/>
          <a:chOff x="0" y="0"/>
          <a:chExt cx="0" cy="0"/>
        </a:xfrm>
      </p:grpSpPr>
      <p:sp>
        <p:nvSpPr>
          <p:cNvPr id="136" name="Google Shape;136;g18f7eb50b35_0_5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 name="Google Shape;137;g18f7eb50b35_0_54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8" name="Google Shape;138;g18f7eb50b35_0_5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g18f7eb50b35_0_5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0" name="Google Shape;140;g18f7eb50b35_0_5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g18f7eb50b35_0_546"/>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g18f7eb50b35_0_546"/>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4" name="Google Shape;144;g18f7eb50b35_0_5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5" name="Google Shape;145;g18f7eb50b35_0_5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6" name="Google Shape;146;g18f7eb50b35_0_5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18"/>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000"/>
              <a:buFont typeface="Inter Black"/>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8"/>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g18f7eb50b35_0_552"/>
          <p:cNvSpPr/>
          <p:nvPr/>
        </p:nvSpPr>
        <p:spPr>
          <a:xfrm>
            <a:off x="5601730" y="0"/>
            <a:ext cx="50826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49" name="Google Shape;149;g18f7eb50b35_0_552"/>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rtl="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rtl="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rtl="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rtl="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rtl="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0" name="Google Shape;150;g18f7eb50b35_0_552"/>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4000"/>
              <a:buFont typeface="Inter Black"/>
              <a:buNone/>
              <a:defRPr sz="40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151" name="Shape 151"/>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2"/>
          <p:cNvSpPr/>
          <p:nvPr/>
        </p:nvSpPr>
        <p:spPr>
          <a:xfrm>
            <a:off x="5601730" y="0"/>
            <a:ext cx="5082746"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9" name="Google Shape;19;p12"/>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2"/>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White Arrow">
  <p:cSld name="Slide - White Arrow">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13"/>
          <p:cNvSpPr/>
          <p:nvPr/>
        </p:nvSpPr>
        <p:spPr>
          <a:xfrm>
            <a:off x="5601730" y="0"/>
            <a:ext cx="508274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3" name="Google Shape;23;p13"/>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sz="2000">
                <a:solidFill>
                  <a:schemeClr val="dk2"/>
                </a:solidFill>
                <a:latin typeface="Open Sans"/>
                <a:ea typeface="Open Sans"/>
                <a:cs typeface="Open Sans"/>
                <a:sym typeface="Open Sans"/>
              </a:defRPr>
            </a:lvl1pPr>
            <a:lvl2pPr indent="-342900" lvl="1" marL="914400" algn="l">
              <a:lnSpc>
                <a:spcPct val="90000"/>
              </a:lnSpc>
              <a:spcBef>
                <a:spcPts val="500"/>
              </a:spcBef>
              <a:spcAft>
                <a:spcPts val="0"/>
              </a:spcAft>
              <a:buClr>
                <a:schemeClr val="dk2"/>
              </a:buClr>
              <a:buSzPts val="1800"/>
              <a:buChar char="•"/>
              <a:defRPr sz="1800">
                <a:solidFill>
                  <a:schemeClr val="dk2"/>
                </a:solidFill>
                <a:latin typeface="Open Sans"/>
                <a:ea typeface="Open Sans"/>
                <a:cs typeface="Open Sans"/>
                <a:sym typeface="Open Sans"/>
              </a:defRPr>
            </a:lvl2pPr>
            <a:lvl3pPr indent="-330200" lvl="2" marL="1371600" algn="l">
              <a:lnSpc>
                <a:spcPct val="90000"/>
              </a:lnSpc>
              <a:spcBef>
                <a:spcPts val="500"/>
              </a:spcBef>
              <a:spcAft>
                <a:spcPts val="0"/>
              </a:spcAft>
              <a:buClr>
                <a:schemeClr val="dk2"/>
              </a:buClr>
              <a:buSzPts val="1600"/>
              <a:buChar char="•"/>
              <a:defRPr sz="1600">
                <a:solidFill>
                  <a:schemeClr val="dk2"/>
                </a:solidFill>
                <a:latin typeface="Open Sans"/>
                <a:ea typeface="Open Sans"/>
                <a:cs typeface="Open Sans"/>
                <a:sym typeface="Open Sans"/>
              </a:defRPr>
            </a:lvl3pPr>
            <a:lvl4pPr indent="-317500" lvl="3" marL="18288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4pPr>
            <a:lvl5pPr indent="-317500" lvl="4" marL="22860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25" name="Shape 25"/>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White Arrow">
  <p:cSld name="Slide - White Arrow">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g18f7eb50b35_0_48"/>
          <p:cNvSpPr/>
          <p:nvPr/>
        </p:nvSpPr>
        <p:spPr>
          <a:xfrm>
            <a:off x="5601730" y="0"/>
            <a:ext cx="50826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2" name="Google Shape;32;g18f7eb50b35_0_48"/>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Inter Black"/>
              <a:buNone/>
              <a:defRPr sz="4000">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 name="Google Shape;33;g18f7eb50b35_0_48"/>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rtl="0" algn="l">
              <a:lnSpc>
                <a:spcPct val="90000"/>
              </a:lnSpc>
              <a:spcBef>
                <a:spcPts val="1000"/>
              </a:spcBef>
              <a:spcAft>
                <a:spcPts val="0"/>
              </a:spcAft>
              <a:buClr>
                <a:schemeClr val="dk2"/>
              </a:buClr>
              <a:buSzPts val="2000"/>
              <a:buChar char="•"/>
              <a:defRPr sz="2000">
                <a:solidFill>
                  <a:schemeClr val="dk2"/>
                </a:solidFill>
                <a:latin typeface="Open Sans"/>
                <a:ea typeface="Open Sans"/>
                <a:cs typeface="Open Sans"/>
                <a:sym typeface="Open Sans"/>
              </a:defRPr>
            </a:lvl1pPr>
            <a:lvl2pPr indent="-342900" lvl="1" marL="914400" rtl="0" algn="l">
              <a:lnSpc>
                <a:spcPct val="90000"/>
              </a:lnSpc>
              <a:spcBef>
                <a:spcPts val="500"/>
              </a:spcBef>
              <a:spcAft>
                <a:spcPts val="0"/>
              </a:spcAft>
              <a:buClr>
                <a:schemeClr val="dk2"/>
              </a:buClr>
              <a:buSzPts val="1800"/>
              <a:buChar char="•"/>
              <a:defRPr sz="1800">
                <a:solidFill>
                  <a:schemeClr val="dk2"/>
                </a:solidFill>
                <a:latin typeface="Open Sans"/>
                <a:ea typeface="Open Sans"/>
                <a:cs typeface="Open Sans"/>
                <a:sym typeface="Open Sans"/>
              </a:defRPr>
            </a:lvl2pPr>
            <a:lvl3pPr indent="-330200" lvl="2" marL="1371600" rtl="0" algn="l">
              <a:lnSpc>
                <a:spcPct val="90000"/>
              </a:lnSpc>
              <a:spcBef>
                <a:spcPts val="500"/>
              </a:spcBef>
              <a:spcAft>
                <a:spcPts val="0"/>
              </a:spcAft>
              <a:buClr>
                <a:schemeClr val="dk2"/>
              </a:buClr>
              <a:buSzPts val="1600"/>
              <a:buChar char="•"/>
              <a:defRPr sz="1600">
                <a:solidFill>
                  <a:schemeClr val="dk2"/>
                </a:solidFill>
                <a:latin typeface="Open Sans"/>
                <a:ea typeface="Open Sans"/>
                <a:cs typeface="Open Sans"/>
                <a:sym typeface="Open Sans"/>
              </a:defRPr>
            </a:lvl3pPr>
            <a:lvl4pPr indent="-317500" lvl="3" marL="1828800" rtl="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4pPr>
            <a:lvl5pPr indent="-317500" lvl="4" marL="2286000" rtl="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g18f7eb50b35_0_52"/>
          <p:cNvSpPr/>
          <p:nvPr/>
        </p:nvSpPr>
        <p:spPr>
          <a:xfrm>
            <a:off x="5601730" y="0"/>
            <a:ext cx="50826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6" name="Google Shape;36;g18f7eb50b35_0_52"/>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rtl="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rtl="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rtl="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rtl="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rtl="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 name="Google Shape;37;g18f7eb50b35_0_52"/>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4000"/>
              <a:buFont typeface="Inter Black"/>
              <a:buNone/>
              <a:defRPr sz="40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38" name="Shape 38"/>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4.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 name="Shape 26"/>
        <p:cNvGrpSpPr/>
        <p:nvPr/>
      </p:nvGrpSpPr>
      <p:grpSpPr>
        <a:xfrm>
          <a:off x="0" y="0"/>
          <a:ext cx="0" cy="0"/>
          <a:chOff x="0" y="0"/>
          <a:chExt cx="0" cy="0"/>
        </a:xfrm>
      </p:grpSpPr>
      <p:sp>
        <p:nvSpPr>
          <p:cNvPr id="27" name="Google Shape;27;g18f7eb50b35_0_4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g18f7eb50b35_0_4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g18f7eb50b35_0_44"/>
          <p:cNvSpPr txBox="1"/>
          <p:nvPr/>
        </p:nvSpPr>
        <p:spPr>
          <a:xfrm>
            <a:off x="11723076" y="6344627"/>
            <a:ext cx="404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8A8E92"/>
                </a:solidFill>
                <a:latin typeface="Open Sans"/>
                <a:ea typeface="Open Sans"/>
                <a:cs typeface="Open Sans"/>
                <a:sym typeface="Open Sans"/>
              </a:rPr>
              <a:t>‹#›</a:t>
            </a:fld>
            <a:endParaRPr b="0" i="0" sz="1200" u="none" cap="none" strike="noStrike">
              <a:solidFill>
                <a:srgbClr val="8A8E92"/>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 name="Shape 48"/>
        <p:cNvGrpSpPr/>
        <p:nvPr/>
      </p:nvGrpSpPr>
      <p:grpSpPr>
        <a:xfrm>
          <a:off x="0" y="0"/>
          <a:ext cx="0" cy="0"/>
          <a:chOff x="0" y="0"/>
          <a:chExt cx="0" cy="0"/>
        </a:xfrm>
      </p:grpSpPr>
      <p:sp>
        <p:nvSpPr>
          <p:cNvPr id="49" name="Google Shape;49;g18f7eb50b35_0_4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g18f7eb50b35_0_45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g18f7eb50b35_0_459"/>
          <p:cNvSpPr txBox="1"/>
          <p:nvPr/>
        </p:nvSpPr>
        <p:spPr>
          <a:xfrm>
            <a:off x="11723076" y="6344627"/>
            <a:ext cx="404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8A8E92"/>
                </a:solidFill>
                <a:latin typeface="Open Sans"/>
                <a:ea typeface="Open Sans"/>
                <a:cs typeface="Open Sans"/>
                <a:sym typeface="Open Sans"/>
              </a:rPr>
              <a:t>‹#›</a:t>
            </a:fld>
            <a:endParaRPr b="0" i="0" sz="1200" u="none" cap="none" strike="noStrike">
              <a:solidFill>
                <a:srgbClr val="8A8E92"/>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g18f7eb50b35_0_47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g18f7eb50b35_0_47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g18f7eb50b35_0_47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g18f7eb50b35_0_47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g18f7eb50b35_0_47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37.png"/><Relationship Id="rId6"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37.png"/><Relationship Id="rId6"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35.png"/><Relationship Id="rId5"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38.png"/><Relationship Id="rId5"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image" Target="../media/image43.png"/><Relationship Id="rId13" Type="http://schemas.openxmlformats.org/officeDocument/2006/relationships/image" Target="../media/image51.png"/><Relationship Id="rId12" Type="http://schemas.openxmlformats.org/officeDocument/2006/relationships/image" Target="../media/image53.png"/><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40.jpg"/><Relationship Id="rId4" Type="http://schemas.openxmlformats.org/officeDocument/2006/relationships/image" Target="../media/image42.png"/><Relationship Id="rId9" Type="http://schemas.openxmlformats.org/officeDocument/2006/relationships/image" Target="../media/image44.png"/><Relationship Id="rId5" Type="http://schemas.openxmlformats.org/officeDocument/2006/relationships/image" Target="../media/image41.png"/><Relationship Id="rId6" Type="http://schemas.openxmlformats.org/officeDocument/2006/relationships/image" Target="../media/image49.png"/><Relationship Id="rId7" Type="http://schemas.openxmlformats.org/officeDocument/2006/relationships/image" Target="../media/image45.png"/><Relationship Id="rId8"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50.png"/><Relationship Id="rId5" Type="http://schemas.openxmlformats.org/officeDocument/2006/relationships/image" Target="../media/image54.png"/><Relationship Id="rId6"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g18f7eb50b35_0_33"/>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57" name="Google Shape;157;g18f7eb50b35_0_33"/>
          <p:cNvSpPr txBox="1"/>
          <p:nvPr/>
        </p:nvSpPr>
        <p:spPr>
          <a:xfrm>
            <a:off x="1912650" y="2587617"/>
            <a:ext cx="83667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lang="en-US" sz="4800">
                <a:solidFill>
                  <a:srgbClr val="FFFFFF"/>
                </a:solidFill>
                <a:latin typeface="Quattrocento Sans"/>
                <a:ea typeface="Quattrocento Sans"/>
                <a:cs typeface="Quattrocento Sans"/>
                <a:sym typeface="Quattrocento Sans"/>
              </a:rPr>
              <a:t>Client Name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grpSp>
        <p:nvGrpSpPr>
          <p:cNvPr id="257" name="Google Shape;257;p29"/>
          <p:cNvGrpSpPr/>
          <p:nvPr/>
        </p:nvGrpSpPr>
        <p:grpSpPr>
          <a:xfrm>
            <a:off x="200" y="0"/>
            <a:ext cx="12191800" cy="6858000"/>
            <a:chOff x="200" y="0"/>
            <a:chExt cx="12191800" cy="6858000"/>
          </a:xfrm>
        </p:grpSpPr>
        <p:pic>
          <p:nvPicPr>
            <p:cNvPr id="258" name="Google Shape;258;p29"/>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259" name="Google Shape;259;p29"/>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60" name="Google Shape;260;p29"/>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261" name="Google Shape;261;p29"/>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solidFill>
                  <a:srgbClr val="004280"/>
                </a:solidFill>
              </a:rPr>
              <a:t>What does a combination FSA cover?</a:t>
            </a:r>
            <a:endParaRPr>
              <a:solidFill>
                <a:srgbClr val="004280"/>
              </a:solidFill>
            </a:endParaRPr>
          </a:p>
        </p:txBody>
      </p:sp>
      <p:sp>
        <p:nvSpPr>
          <p:cNvPr id="262" name="Google Shape;262;p29"/>
          <p:cNvSpPr txBox="1"/>
          <p:nvPr/>
        </p:nvSpPr>
        <p:spPr>
          <a:xfrm>
            <a:off x="1636296" y="4333671"/>
            <a:ext cx="192934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Dental</a:t>
            </a:r>
            <a:endParaRPr b="0" i="0" sz="2400" u="none" cap="none" strike="noStrike">
              <a:solidFill>
                <a:srgbClr val="004280"/>
              </a:solidFill>
              <a:latin typeface="Arial"/>
              <a:ea typeface="Arial"/>
              <a:cs typeface="Arial"/>
              <a:sym typeface="Arial"/>
            </a:endParaRPr>
          </a:p>
        </p:txBody>
      </p:sp>
      <p:sp>
        <p:nvSpPr>
          <p:cNvPr id="263" name="Google Shape;263;p29"/>
          <p:cNvSpPr txBox="1"/>
          <p:nvPr/>
        </p:nvSpPr>
        <p:spPr>
          <a:xfrm>
            <a:off x="5418221" y="4333671"/>
            <a:ext cx="141170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Vision</a:t>
            </a:r>
            <a:endParaRPr b="0" i="0" sz="2400" u="none" cap="none" strike="noStrike">
              <a:solidFill>
                <a:srgbClr val="004280"/>
              </a:solidFill>
              <a:latin typeface="Arial"/>
              <a:ea typeface="Arial"/>
              <a:cs typeface="Arial"/>
              <a:sym typeface="Arial"/>
            </a:endParaRPr>
          </a:p>
        </p:txBody>
      </p:sp>
      <p:sp>
        <p:nvSpPr>
          <p:cNvPr id="264" name="Google Shape;264;p29"/>
          <p:cNvSpPr/>
          <p:nvPr/>
        </p:nvSpPr>
        <p:spPr>
          <a:xfrm>
            <a:off x="1650133"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5" name="Google Shape;265;p29"/>
          <p:cNvSpPr txBox="1"/>
          <p:nvPr/>
        </p:nvSpPr>
        <p:spPr>
          <a:xfrm>
            <a:off x="8372348" y="4333671"/>
            <a:ext cx="191550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Preventative</a:t>
            </a:r>
            <a:endParaRPr b="0" i="0" sz="2400" u="none" cap="none" strike="noStrike">
              <a:solidFill>
                <a:srgbClr val="004280"/>
              </a:solidFill>
              <a:latin typeface="Arial"/>
              <a:ea typeface="Arial"/>
              <a:cs typeface="Arial"/>
              <a:sym typeface="Arial"/>
            </a:endParaRPr>
          </a:p>
        </p:txBody>
      </p:sp>
      <p:sp>
        <p:nvSpPr>
          <p:cNvPr id="266" name="Google Shape;266;p29"/>
          <p:cNvSpPr/>
          <p:nvPr/>
        </p:nvSpPr>
        <p:spPr>
          <a:xfrm>
            <a:off x="5140337"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7" name="Google Shape;267;p29"/>
          <p:cNvSpPr/>
          <p:nvPr/>
        </p:nvSpPr>
        <p:spPr>
          <a:xfrm>
            <a:off x="8372348"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8" name="Google Shape;268;p29"/>
          <p:cNvSpPr txBox="1"/>
          <p:nvPr/>
        </p:nvSpPr>
        <p:spPr>
          <a:xfrm>
            <a:off x="783772" y="1472168"/>
            <a:ext cx="106244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4280"/>
                </a:solidFill>
                <a:latin typeface="Quattrocento Sans"/>
                <a:ea typeface="Quattrocento Sans"/>
                <a:cs typeface="Quattrocento Sans"/>
                <a:sym typeface="Quattrocento Sans"/>
              </a:rPr>
              <a:t>Use in combination with your health savings account (HSA) to cover:</a:t>
            </a:r>
            <a:endParaRPr b="0" i="0" sz="1400" u="none" cap="none" strike="noStrike">
              <a:solidFill>
                <a:srgbClr val="004280"/>
              </a:solidFill>
              <a:latin typeface="Arial"/>
              <a:ea typeface="Arial"/>
              <a:cs typeface="Arial"/>
              <a:sym typeface="Arial"/>
            </a:endParaRPr>
          </a:p>
        </p:txBody>
      </p:sp>
      <p:sp>
        <p:nvSpPr>
          <p:cNvPr id="269" name="Google Shape;269;p29"/>
          <p:cNvSpPr txBox="1"/>
          <p:nvPr/>
        </p:nvSpPr>
        <p:spPr>
          <a:xfrm>
            <a:off x="994229" y="5218727"/>
            <a:ext cx="106244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4280"/>
                </a:solidFill>
                <a:latin typeface="Quattrocento Sans"/>
                <a:ea typeface="Quattrocento Sans"/>
                <a:cs typeface="Quattrocento Sans"/>
                <a:sym typeface="Quattrocento Sans"/>
              </a:rPr>
              <a:t>After you hit the IRS deductible, your combination FSA can cover eligible out of pocket medical expenses </a:t>
            </a:r>
            <a:endParaRPr b="0" i="0" sz="1400" u="none" cap="none" strike="noStrike">
              <a:solidFill>
                <a:srgbClr val="004280"/>
              </a:solidFill>
              <a:latin typeface="Arial"/>
              <a:ea typeface="Arial"/>
              <a:cs typeface="Arial"/>
              <a:sym typeface="Arial"/>
            </a:endParaRPr>
          </a:p>
        </p:txBody>
      </p:sp>
      <p:pic>
        <p:nvPicPr>
          <p:cNvPr id="270" name="Google Shape;270;p29"/>
          <p:cNvPicPr preferRelativeResize="0"/>
          <p:nvPr/>
        </p:nvPicPr>
        <p:blipFill rotWithShape="1">
          <a:blip r:embed="rId4">
            <a:alphaModFix/>
          </a:blip>
          <a:srcRect b="0" l="0" r="0" t="0"/>
          <a:stretch/>
        </p:blipFill>
        <p:spPr>
          <a:xfrm>
            <a:off x="4949852" y="2120631"/>
            <a:ext cx="2292295" cy="2213040"/>
          </a:xfrm>
          <a:prstGeom prst="rect">
            <a:avLst/>
          </a:prstGeom>
          <a:noFill/>
          <a:ln>
            <a:noFill/>
          </a:ln>
        </p:spPr>
      </p:pic>
      <p:pic>
        <p:nvPicPr>
          <p:cNvPr id="271" name="Google Shape;271;p29"/>
          <p:cNvPicPr preferRelativeResize="0"/>
          <p:nvPr/>
        </p:nvPicPr>
        <p:blipFill rotWithShape="1">
          <a:blip r:embed="rId5">
            <a:alphaModFix/>
          </a:blip>
          <a:srcRect b="0" l="0" r="0" t="0"/>
          <a:stretch/>
        </p:blipFill>
        <p:spPr>
          <a:xfrm>
            <a:off x="1416167" y="2094051"/>
            <a:ext cx="2292295" cy="2213040"/>
          </a:xfrm>
          <a:prstGeom prst="rect">
            <a:avLst/>
          </a:prstGeom>
          <a:noFill/>
          <a:ln>
            <a:noFill/>
          </a:ln>
        </p:spPr>
      </p:pic>
      <p:pic>
        <p:nvPicPr>
          <p:cNvPr id="272" name="Google Shape;272;p29"/>
          <p:cNvPicPr preferRelativeResize="0"/>
          <p:nvPr/>
        </p:nvPicPr>
        <p:blipFill rotWithShape="1">
          <a:blip r:embed="rId6">
            <a:alphaModFix/>
          </a:blip>
          <a:srcRect b="0" l="0" r="0" t="0"/>
          <a:stretch/>
        </p:blipFill>
        <p:spPr>
          <a:xfrm>
            <a:off x="8183953" y="2120631"/>
            <a:ext cx="2292295" cy="221304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18f7eb50b35_0_195"/>
          <p:cNvPicPr preferRelativeResize="0"/>
          <p:nvPr/>
        </p:nvPicPr>
        <p:blipFill>
          <a:blip r:embed="rId3">
            <a:alphaModFix/>
          </a:blip>
          <a:stretch>
            <a:fillRect/>
          </a:stretch>
        </p:blipFill>
        <p:spPr>
          <a:xfrm>
            <a:off x="0" y="0"/>
            <a:ext cx="12192000" cy="6857989"/>
          </a:xfrm>
          <a:prstGeom prst="rect">
            <a:avLst/>
          </a:prstGeom>
          <a:noFill/>
          <a:ln>
            <a:noFill/>
          </a:ln>
        </p:spPr>
      </p:pic>
      <p:sp>
        <p:nvSpPr>
          <p:cNvPr id="278" name="Google Shape;278;g18f7eb50b35_0_195"/>
          <p:cNvSpPr txBox="1"/>
          <p:nvPr/>
        </p:nvSpPr>
        <p:spPr>
          <a:xfrm>
            <a:off x="518250" y="3013500"/>
            <a:ext cx="11155500" cy="15699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Quattrocento Sans"/>
                <a:ea typeface="Quattrocento Sans"/>
                <a:cs typeface="Quattrocento Sans"/>
                <a:sym typeface="Quattrocento Sans"/>
              </a:rPr>
              <a:t>Limited medical</a:t>
            </a:r>
            <a:r>
              <a:rPr b="1" lang="en-US" sz="4800">
                <a:solidFill>
                  <a:schemeClr val="lt1"/>
                </a:solidFill>
                <a:latin typeface="Quattrocento Sans"/>
                <a:ea typeface="Quattrocento Sans"/>
                <a:cs typeface="Quattrocento Sans"/>
                <a:sym typeface="Quattrocento Sans"/>
              </a:rPr>
              <a:t> f</a:t>
            </a:r>
            <a:r>
              <a:rPr b="1" lang="en-US" sz="200">
                <a:solidFill>
                  <a:schemeClr val="lt1"/>
                </a:solidFill>
                <a:latin typeface="Quattrocento Sans"/>
                <a:ea typeface="Quattrocento Sans"/>
                <a:cs typeface="Quattrocento Sans"/>
                <a:sym typeface="Quattrocento Sans"/>
              </a:rPr>
              <a:t> </a:t>
            </a:r>
            <a:r>
              <a:rPr b="1" lang="en-US" sz="4800">
                <a:solidFill>
                  <a:schemeClr val="lt1"/>
                </a:solidFill>
                <a:latin typeface="Quattrocento Sans"/>
                <a:ea typeface="Quattrocento Sans"/>
                <a:cs typeface="Quattrocento Sans"/>
                <a:sym typeface="Quattrocento Sans"/>
              </a:rPr>
              <a:t>lexible spending account (limited FSA)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pSp>
        <p:nvGrpSpPr>
          <p:cNvPr id="283" name="Google Shape;283;g18f7eb50b35_0_204"/>
          <p:cNvGrpSpPr/>
          <p:nvPr/>
        </p:nvGrpSpPr>
        <p:grpSpPr>
          <a:xfrm>
            <a:off x="200" y="0"/>
            <a:ext cx="12191800" cy="6858000"/>
            <a:chOff x="200" y="0"/>
            <a:chExt cx="12191800" cy="6858000"/>
          </a:xfrm>
        </p:grpSpPr>
        <p:pic>
          <p:nvPicPr>
            <p:cNvPr id="284" name="Google Shape;284;g18f7eb50b35_0_204"/>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285" name="Google Shape;285;g18f7eb50b35_0_204"/>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86" name="Google Shape;286;g18f7eb50b35_0_204"/>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287" name="Google Shape;287;g18f7eb50b35_0_204"/>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solidFill>
                  <a:srgbClr val="004280"/>
                </a:solidFill>
              </a:rPr>
              <a:t>Limited FSA</a:t>
            </a:r>
            <a:endParaRPr>
              <a:solidFill>
                <a:srgbClr val="004280"/>
              </a:solidFill>
            </a:endParaRPr>
          </a:p>
        </p:txBody>
      </p:sp>
      <p:sp>
        <p:nvSpPr>
          <p:cNvPr id="288" name="Google Shape;288;g18f7eb50b35_0_204"/>
          <p:cNvSpPr txBox="1"/>
          <p:nvPr/>
        </p:nvSpPr>
        <p:spPr>
          <a:xfrm>
            <a:off x="1636296" y="4333671"/>
            <a:ext cx="1929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Dental</a:t>
            </a:r>
            <a:endParaRPr b="0" i="0" sz="2400" u="none" cap="none" strike="noStrike">
              <a:solidFill>
                <a:srgbClr val="004280"/>
              </a:solidFill>
              <a:latin typeface="Arial"/>
              <a:ea typeface="Arial"/>
              <a:cs typeface="Arial"/>
              <a:sym typeface="Arial"/>
            </a:endParaRPr>
          </a:p>
        </p:txBody>
      </p:sp>
      <p:sp>
        <p:nvSpPr>
          <p:cNvPr id="289" name="Google Shape;289;g18f7eb50b35_0_204"/>
          <p:cNvSpPr txBox="1"/>
          <p:nvPr/>
        </p:nvSpPr>
        <p:spPr>
          <a:xfrm>
            <a:off x="5418221" y="4333671"/>
            <a:ext cx="1411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Vision</a:t>
            </a:r>
            <a:endParaRPr b="0" i="0" sz="2400" u="none" cap="none" strike="noStrike">
              <a:solidFill>
                <a:srgbClr val="004280"/>
              </a:solidFill>
              <a:latin typeface="Arial"/>
              <a:ea typeface="Arial"/>
              <a:cs typeface="Arial"/>
              <a:sym typeface="Arial"/>
            </a:endParaRPr>
          </a:p>
        </p:txBody>
      </p:sp>
      <p:sp>
        <p:nvSpPr>
          <p:cNvPr id="290" name="Google Shape;290;g18f7eb50b35_0_204"/>
          <p:cNvSpPr/>
          <p:nvPr/>
        </p:nvSpPr>
        <p:spPr>
          <a:xfrm>
            <a:off x="1650133" y="2242817"/>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1" name="Google Shape;291;g18f7eb50b35_0_204"/>
          <p:cNvSpPr txBox="1"/>
          <p:nvPr/>
        </p:nvSpPr>
        <p:spPr>
          <a:xfrm>
            <a:off x="8372348" y="4333671"/>
            <a:ext cx="1915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Preventative</a:t>
            </a:r>
            <a:endParaRPr b="0" i="0" sz="2400" u="none" cap="none" strike="noStrike">
              <a:solidFill>
                <a:srgbClr val="004280"/>
              </a:solidFill>
              <a:latin typeface="Arial"/>
              <a:ea typeface="Arial"/>
              <a:cs typeface="Arial"/>
              <a:sym typeface="Arial"/>
            </a:endParaRPr>
          </a:p>
        </p:txBody>
      </p:sp>
      <p:sp>
        <p:nvSpPr>
          <p:cNvPr id="292" name="Google Shape;292;g18f7eb50b35_0_204"/>
          <p:cNvSpPr/>
          <p:nvPr/>
        </p:nvSpPr>
        <p:spPr>
          <a:xfrm>
            <a:off x="5140337" y="2242817"/>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g18f7eb50b35_0_204"/>
          <p:cNvSpPr/>
          <p:nvPr/>
        </p:nvSpPr>
        <p:spPr>
          <a:xfrm>
            <a:off x="8372348" y="2242817"/>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94" name="Google Shape;294;g18f7eb50b35_0_204"/>
          <p:cNvPicPr preferRelativeResize="0"/>
          <p:nvPr/>
        </p:nvPicPr>
        <p:blipFill rotWithShape="1">
          <a:blip r:embed="rId4">
            <a:alphaModFix/>
          </a:blip>
          <a:srcRect b="0" l="0" r="0" t="0"/>
          <a:stretch/>
        </p:blipFill>
        <p:spPr>
          <a:xfrm>
            <a:off x="4949852" y="2120631"/>
            <a:ext cx="2292295" cy="2213040"/>
          </a:xfrm>
          <a:prstGeom prst="rect">
            <a:avLst/>
          </a:prstGeom>
          <a:noFill/>
          <a:ln>
            <a:noFill/>
          </a:ln>
        </p:spPr>
      </p:pic>
      <p:pic>
        <p:nvPicPr>
          <p:cNvPr id="295" name="Google Shape;295;g18f7eb50b35_0_204"/>
          <p:cNvPicPr preferRelativeResize="0"/>
          <p:nvPr/>
        </p:nvPicPr>
        <p:blipFill rotWithShape="1">
          <a:blip r:embed="rId5">
            <a:alphaModFix/>
          </a:blip>
          <a:srcRect b="0" l="0" r="0" t="0"/>
          <a:stretch/>
        </p:blipFill>
        <p:spPr>
          <a:xfrm>
            <a:off x="1416167" y="2094051"/>
            <a:ext cx="2292295" cy="2213040"/>
          </a:xfrm>
          <a:prstGeom prst="rect">
            <a:avLst/>
          </a:prstGeom>
          <a:noFill/>
          <a:ln>
            <a:noFill/>
          </a:ln>
        </p:spPr>
      </p:pic>
      <p:pic>
        <p:nvPicPr>
          <p:cNvPr id="296" name="Google Shape;296;g18f7eb50b35_0_204"/>
          <p:cNvPicPr preferRelativeResize="0"/>
          <p:nvPr/>
        </p:nvPicPr>
        <p:blipFill rotWithShape="1">
          <a:blip r:embed="rId6">
            <a:alphaModFix/>
          </a:blip>
          <a:srcRect b="0" l="0" r="0" t="0"/>
          <a:stretch/>
        </p:blipFill>
        <p:spPr>
          <a:xfrm>
            <a:off x="8183953" y="2120631"/>
            <a:ext cx="2292295" cy="221304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32"/>
          <p:cNvPicPr preferRelativeResize="0"/>
          <p:nvPr/>
        </p:nvPicPr>
        <p:blipFill>
          <a:blip r:embed="rId3">
            <a:alphaModFix/>
          </a:blip>
          <a:stretch>
            <a:fillRect/>
          </a:stretch>
        </p:blipFill>
        <p:spPr>
          <a:xfrm>
            <a:off x="0" y="0"/>
            <a:ext cx="10609274" cy="6858000"/>
          </a:xfrm>
          <a:prstGeom prst="rect">
            <a:avLst/>
          </a:prstGeom>
          <a:noFill/>
          <a:ln>
            <a:noFill/>
          </a:ln>
        </p:spPr>
      </p:pic>
      <p:sp>
        <p:nvSpPr>
          <p:cNvPr id="302" name="Google Shape;302;p32"/>
          <p:cNvSpPr/>
          <p:nvPr/>
        </p:nvSpPr>
        <p:spPr>
          <a:xfrm>
            <a:off x="0" y="564725"/>
            <a:ext cx="7267200" cy="1809600"/>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3" name="Google Shape;303;p32"/>
          <p:cNvSpPr txBox="1"/>
          <p:nvPr>
            <p:ph idx="1" type="body"/>
          </p:nvPr>
        </p:nvSpPr>
        <p:spPr>
          <a:xfrm>
            <a:off x="1054152" y="2374232"/>
            <a:ext cx="5138101" cy="3830593"/>
          </a:xfrm>
          <a:prstGeom prst="rect">
            <a:avLst/>
          </a:prstGeom>
          <a:noFill/>
          <a:ln>
            <a:noFill/>
          </a:ln>
        </p:spPr>
        <p:txBody>
          <a:bodyPr anchorCtr="0" anchor="t" bIns="45700" lIns="91425" spcFirstLastPara="1" rIns="91425" wrap="square" tIns="45700">
            <a:normAutofit/>
          </a:bodyPr>
          <a:lstStyle/>
          <a:p>
            <a:pPr indent="0" lvl="0" marL="101600" rtl="0" algn="l">
              <a:lnSpc>
                <a:spcPct val="100000"/>
              </a:lnSpc>
              <a:spcBef>
                <a:spcPts val="1000"/>
              </a:spcBef>
              <a:spcAft>
                <a:spcPts val="0"/>
              </a:spcAft>
              <a:buSzPts val="2000"/>
              <a:buNone/>
            </a:pPr>
            <a:r>
              <a:rPr lang="en-US">
                <a:solidFill>
                  <a:srgbClr val="004280"/>
                </a:solidFill>
                <a:latin typeface="Quattrocento Sans"/>
                <a:ea typeface="Quattrocento Sans"/>
                <a:cs typeface="Quattrocento Sans"/>
                <a:sym typeface="Quattrocento Sans"/>
              </a:rPr>
              <a:t>There are thousands of eligible items, including:</a:t>
            </a:r>
            <a:endParaRPr sz="2400">
              <a:solidFill>
                <a:srgbClr val="004280"/>
              </a:solidFill>
              <a:latin typeface="Quattrocento Sans"/>
              <a:ea typeface="Quattrocento Sans"/>
              <a:cs typeface="Quattrocento Sans"/>
              <a:sym typeface="Quattrocento Sans"/>
            </a:endParaRPr>
          </a:p>
          <a:p>
            <a:pPr indent="-285750" lvl="1" marL="742950" rtl="0" algn="l">
              <a:lnSpc>
                <a:spcPct val="90000"/>
              </a:lnSpc>
              <a:spcBef>
                <a:spcPts val="11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Dental and orthodontia office visits and expenses</a:t>
            </a:r>
            <a:endParaRPr>
              <a:solidFill>
                <a:srgbClr val="004280"/>
              </a:solidFill>
            </a:endParaRPr>
          </a:p>
          <a:p>
            <a:pPr indent="-285750" lvl="1" marL="742950" rtl="0" algn="l">
              <a:lnSpc>
                <a:spcPct val="9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Dental implants, dentures and bridges</a:t>
            </a:r>
            <a:endParaRPr>
              <a:solidFill>
                <a:srgbClr val="004280"/>
              </a:solidFill>
            </a:endParaRPr>
          </a:p>
          <a:p>
            <a:pPr indent="-285750" lvl="1" marL="742950" rtl="0" algn="l">
              <a:lnSpc>
                <a:spcPct val="9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Optometrist and ophthalmologist visits and expenses</a:t>
            </a:r>
            <a:endParaRPr>
              <a:solidFill>
                <a:srgbClr val="004280"/>
              </a:solidFill>
            </a:endParaRPr>
          </a:p>
          <a:p>
            <a:pPr indent="-285750" lvl="1" marL="742950" rtl="0" algn="l">
              <a:lnSpc>
                <a:spcPct val="9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Eyeglasses, contacts, prescription sunglasses, solutions and drops </a:t>
            </a:r>
            <a:endParaRPr>
              <a:solidFill>
                <a:srgbClr val="004280"/>
              </a:solidFill>
            </a:endParaRPr>
          </a:p>
          <a:p>
            <a:pPr indent="-285750" lvl="1" marL="742950" rtl="0" algn="l">
              <a:lnSpc>
                <a:spcPct val="9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Laser eye surgery</a:t>
            </a:r>
            <a:endParaRPr>
              <a:solidFill>
                <a:srgbClr val="004280"/>
              </a:solidFill>
            </a:endParaRPr>
          </a:p>
          <a:p>
            <a:pPr indent="0" lvl="0" marL="101600" rtl="0" algn="l">
              <a:lnSpc>
                <a:spcPct val="90000"/>
              </a:lnSpc>
              <a:spcBef>
                <a:spcPts val="1000"/>
              </a:spcBef>
              <a:spcAft>
                <a:spcPts val="0"/>
              </a:spcAft>
              <a:buSzPts val="2000"/>
              <a:buNone/>
            </a:pPr>
            <a:r>
              <a:t/>
            </a:r>
            <a:endParaRPr>
              <a:solidFill>
                <a:srgbClr val="004280"/>
              </a:solidFill>
            </a:endParaRPr>
          </a:p>
        </p:txBody>
      </p:sp>
      <p:sp>
        <p:nvSpPr>
          <p:cNvPr id="304" name="Google Shape;304;p32"/>
          <p:cNvSpPr txBox="1"/>
          <p:nvPr>
            <p:ph type="ctrTitle"/>
          </p:nvPr>
        </p:nvSpPr>
        <p:spPr>
          <a:xfrm>
            <a:off x="633047" y="564732"/>
            <a:ext cx="4737000" cy="1809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t>What does a </a:t>
            </a:r>
            <a:r>
              <a:rPr lang="en-US">
                <a:extLst>
                  <a:ext uri="http://customooxmlschemas.google.com/">
                    <go:slidesCustomData xmlns:go="http://customooxmlschemas.google.com/" textRoundtripDataId="6"/>
                  </a:ext>
                </a:extLst>
              </a:rPr>
              <a:t>limited </a:t>
            </a:r>
            <a:r>
              <a:rPr lang="en-US"/>
              <a:t>FSA cover?</a:t>
            </a:r>
            <a:endParaRPr/>
          </a:p>
        </p:txBody>
      </p:sp>
      <p:pic>
        <p:nvPicPr>
          <p:cNvPr id="305" name="Google Shape;305;p32"/>
          <p:cNvPicPr preferRelativeResize="0"/>
          <p:nvPr/>
        </p:nvPicPr>
        <p:blipFill rotWithShape="1">
          <a:blip r:embed="rId4">
            <a:alphaModFix/>
          </a:blip>
          <a:srcRect b="0" l="3385" r="25207" t="0"/>
          <a:stretch/>
        </p:blipFill>
        <p:spPr>
          <a:xfrm>
            <a:off x="4845747" y="0"/>
            <a:ext cx="7346253" cy="6858000"/>
          </a:xfrm>
          <a:custGeom>
            <a:rect b="b" l="l" r="r" t="t"/>
            <a:pathLst>
              <a:path extrusionOk="0" h="6858000" w="7346253">
                <a:moveTo>
                  <a:pt x="0" y="0"/>
                </a:moveTo>
                <a:lnTo>
                  <a:pt x="7346253" y="0"/>
                </a:lnTo>
                <a:lnTo>
                  <a:pt x="7346253" y="6858000"/>
                </a:lnTo>
                <a:lnTo>
                  <a:pt x="0" y="6858000"/>
                </a:lnTo>
                <a:lnTo>
                  <a:pt x="2277542" y="342900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g18f7eb50b35_0_225"/>
          <p:cNvPicPr preferRelativeResize="0"/>
          <p:nvPr/>
        </p:nvPicPr>
        <p:blipFill>
          <a:blip r:embed="rId3">
            <a:alphaModFix/>
          </a:blip>
          <a:stretch>
            <a:fillRect/>
          </a:stretch>
        </p:blipFill>
        <p:spPr>
          <a:xfrm>
            <a:off x="0" y="0"/>
            <a:ext cx="12192000" cy="6857989"/>
          </a:xfrm>
          <a:prstGeom prst="rect">
            <a:avLst/>
          </a:prstGeom>
          <a:noFill/>
          <a:ln>
            <a:noFill/>
          </a:ln>
        </p:spPr>
      </p:pic>
      <p:sp>
        <p:nvSpPr>
          <p:cNvPr id="311" name="Google Shape;311;g18f7eb50b35_0_225"/>
          <p:cNvSpPr txBox="1"/>
          <p:nvPr/>
        </p:nvSpPr>
        <p:spPr>
          <a:xfrm>
            <a:off x="518250" y="3013500"/>
            <a:ext cx="11155500" cy="8310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Quattrocento Sans"/>
                <a:ea typeface="Quattrocento Sans"/>
                <a:cs typeface="Quattrocento Sans"/>
                <a:sym typeface="Quattrocento Sans"/>
              </a:rPr>
              <a:t>Utilizing f</a:t>
            </a:r>
            <a:r>
              <a:rPr b="1" lang="en-US" sz="100">
                <a:solidFill>
                  <a:schemeClr val="lt1"/>
                </a:solidFill>
                <a:latin typeface="Quattrocento Sans"/>
                <a:ea typeface="Quattrocento Sans"/>
                <a:cs typeface="Quattrocento Sans"/>
                <a:sym typeface="Quattrocento Sans"/>
              </a:rPr>
              <a:t> </a:t>
            </a:r>
            <a:r>
              <a:rPr b="1" lang="en-US" sz="4800">
                <a:solidFill>
                  <a:schemeClr val="lt1"/>
                </a:solidFill>
                <a:latin typeface="Quattrocento Sans"/>
                <a:ea typeface="Quattrocento Sans"/>
                <a:cs typeface="Quattrocento Sans"/>
                <a:sym typeface="Quattrocento Sans"/>
              </a:rPr>
              <a:t>lexible spending accounts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34"/>
          <p:cNvPicPr preferRelativeResize="0"/>
          <p:nvPr/>
        </p:nvPicPr>
        <p:blipFill>
          <a:blip r:embed="rId3">
            <a:alphaModFix/>
          </a:blip>
          <a:stretch>
            <a:fillRect/>
          </a:stretch>
        </p:blipFill>
        <p:spPr>
          <a:xfrm>
            <a:off x="0" y="0"/>
            <a:ext cx="10609274" cy="6858000"/>
          </a:xfrm>
          <a:prstGeom prst="rect">
            <a:avLst/>
          </a:prstGeom>
          <a:noFill/>
          <a:ln>
            <a:noFill/>
          </a:ln>
        </p:spPr>
      </p:pic>
      <p:sp>
        <p:nvSpPr>
          <p:cNvPr id="317" name="Google Shape;317;p34"/>
          <p:cNvSpPr/>
          <p:nvPr/>
        </p:nvSpPr>
        <p:spPr>
          <a:xfrm>
            <a:off x="0" y="336875"/>
            <a:ext cx="7523700" cy="1341300"/>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8" name="Google Shape;318;p34"/>
          <p:cNvSpPr txBox="1"/>
          <p:nvPr>
            <p:ph idx="1" type="body"/>
          </p:nvPr>
        </p:nvSpPr>
        <p:spPr>
          <a:xfrm>
            <a:off x="1166446" y="1983127"/>
            <a:ext cx="9859200" cy="4128900"/>
          </a:xfrm>
          <a:prstGeom prst="rect">
            <a:avLst/>
          </a:prstGeom>
          <a:noFill/>
          <a:ln>
            <a:noFill/>
          </a:ln>
        </p:spPr>
        <p:txBody>
          <a:bodyPr anchorCtr="0" anchor="t" bIns="45700" lIns="91425" spcFirstLastPara="1" rIns="91425" wrap="square" tIns="45700">
            <a:normAutofit lnSpcReduction="10000"/>
          </a:bodyPr>
          <a:lstStyle/>
          <a:p>
            <a:pPr indent="0" lvl="0" marL="101600" rtl="0" algn="l">
              <a:lnSpc>
                <a:spcPct val="150000"/>
              </a:lnSpc>
              <a:spcBef>
                <a:spcPts val="1000"/>
              </a:spcBef>
              <a:spcAft>
                <a:spcPts val="0"/>
              </a:spcAft>
              <a:buSzPts val="2000"/>
              <a:buNone/>
            </a:pPr>
            <a:r>
              <a:rPr lang="en-US">
                <a:solidFill>
                  <a:srgbClr val="004280"/>
                </a:solidFill>
                <a:latin typeface="Quattrocento Sans"/>
                <a:ea typeface="Quattrocento Sans"/>
                <a:cs typeface="Quattrocento Sans"/>
                <a:sym typeface="Quattrocento Sans"/>
              </a:rPr>
              <a:t>Qualifying status changes include:</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Elections cannot be changed mid-year </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Qualifying status changes </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Marital status </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Number of dependents </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Job status </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Daycare cost/provider change </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30 days to make changes</a:t>
            </a:r>
            <a:endParaRPr>
              <a:solidFill>
                <a:srgbClr val="004280"/>
              </a:solidFill>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endParaRPr>
          </a:p>
        </p:txBody>
      </p:sp>
      <p:pic>
        <p:nvPicPr>
          <p:cNvPr id="319" name="Google Shape;319;p34"/>
          <p:cNvPicPr preferRelativeResize="0"/>
          <p:nvPr/>
        </p:nvPicPr>
        <p:blipFill rotWithShape="1">
          <a:blip r:embed="rId4">
            <a:alphaModFix/>
          </a:blip>
          <a:srcRect b="0" l="0" r="27777" t="0"/>
          <a:stretch/>
        </p:blipFill>
        <p:spPr>
          <a:xfrm>
            <a:off x="4762500" y="0"/>
            <a:ext cx="7429500" cy="6858000"/>
          </a:xfrm>
          <a:custGeom>
            <a:rect b="b" l="l" r="r" t="t"/>
            <a:pathLst>
              <a:path extrusionOk="0" h="6858000" w="7429500">
                <a:moveTo>
                  <a:pt x="1262346" y="0"/>
                </a:moveTo>
                <a:lnTo>
                  <a:pt x="7429500" y="0"/>
                </a:lnTo>
                <a:lnTo>
                  <a:pt x="7429500" y="6858000"/>
                </a:lnTo>
                <a:lnTo>
                  <a:pt x="0" y="6858000"/>
                </a:lnTo>
                <a:lnTo>
                  <a:pt x="0" y="6838950"/>
                </a:lnTo>
                <a:lnTo>
                  <a:pt x="1249693" y="6838950"/>
                </a:lnTo>
                <a:lnTo>
                  <a:pt x="3527235" y="3409950"/>
                </a:lnTo>
                <a:close/>
              </a:path>
            </a:pathLst>
          </a:custGeom>
          <a:noFill/>
          <a:ln>
            <a:noFill/>
          </a:ln>
        </p:spPr>
      </p:pic>
      <p:sp>
        <p:nvSpPr>
          <p:cNvPr id="320" name="Google Shape;320;p34"/>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t>IRS regulations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grpSp>
        <p:nvGrpSpPr>
          <p:cNvPr id="325" name="Google Shape;325;g18f7eb50b35_0_235"/>
          <p:cNvGrpSpPr/>
          <p:nvPr/>
        </p:nvGrpSpPr>
        <p:grpSpPr>
          <a:xfrm>
            <a:off x="200" y="0"/>
            <a:ext cx="12191800" cy="6858000"/>
            <a:chOff x="200" y="0"/>
            <a:chExt cx="12191800" cy="6858000"/>
          </a:xfrm>
        </p:grpSpPr>
        <p:pic>
          <p:nvPicPr>
            <p:cNvPr id="326" name="Google Shape;326;g18f7eb50b35_0_235"/>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327" name="Google Shape;327;g18f7eb50b35_0_235"/>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28" name="Google Shape;328;g18f7eb50b35_0_235"/>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329" name="Google Shape;329;g18f7eb50b35_0_235"/>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Free benefits card </a:t>
            </a:r>
            <a:endParaRPr>
              <a:solidFill>
                <a:srgbClr val="004280"/>
              </a:solidFill>
              <a:latin typeface="Quattrocento Sans"/>
              <a:ea typeface="Quattrocento Sans"/>
              <a:cs typeface="Quattrocento Sans"/>
              <a:sym typeface="Quattrocento Sans"/>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Minimize the amount of out-of-pocket spending</a:t>
            </a:r>
            <a:endParaRPr>
              <a:solidFill>
                <a:srgbClr val="004280"/>
              </a:solidFill>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Valid for three+ years</a:t>
            </a:r>
            <a:endParaRPr>
              <a:solidFill>
                <a:srgbClr val="004280"/>
              </a:solidFill>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Instant access to plan funds</a:t>
            </a:r>
            <a:endParaRPr>
              <a:solidFill>
                <a:srgbClr val="004280"/>
              </a:solidFill>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endParaRPr>
          </a:p>
        </p:txBody>
      </p:sp>
      <p:sp>
        <p:nvSpPr>
          <p:cNvPr id="330" name="Google Shape;330;g18f7eb50b35_0_235"/>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Benefits card</a:t>
            </a:r>
            <a:endParaRPr>
              <a:solidFill>
                <a:srgbClr val="00428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pSp>
        <p:nvGrpSpPr>
          <p:cNvPr id="335" name="Google Shape;335;g18f7eb50b35_0_557"/>
          <p:cNvGrpSpPr/>
          <p:nvPr/>
        </p:nvGrpSpPr>
        <p:grpSpPr>
          <a:xfrm>
            <a:off x="200" y="0"/>
            <a:ext cx="12191800" cy="6858000"/>
            <a:chOff x="200" y="0"/>
            <a:chExt cx="12191800" cy="6858000"/>
          </a:xfrm>
        </p:grpSpPr>
        <p:pic>
          <p:nvPicPr>
            <p:cNvPr id="336" name="Google Shape;336;g18f7eb50b35_0_557"/>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337" name="Google Shape;337;g18f7eb50b35_0_557"/>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38" name="Google Shape;338;g18f7eb50b35_0_557"/>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339" name="Google Shape;339;g18f7eb50b35_0_557"/>
          <p:cNvSpPr txBox="1"/>
          <p:nvPr>
            <p:ph idx="1" type="body"/>
          </p:nvPr>
        </p:nvSpPr>
        <p:spPr>
          <a:xfrm>
            <a:off x="3432747" y="2532767"/>
            <a:ext cx="8432400" cy="3981000"/>
          </a:xfrm>
          <a:prstGeom prst="rect">
            <a:avLst/>
          </a:prstGeom>
          <a:noFill/>
          <a:ln>
            <a:noFill/>
          </a:ln>
        </p:spPr>
        <p:txBody>
          <a:bodyPr anchorCtr="0" anchor="t" bIns="45700" lIns="91425" spcFirstLastPara="1" rIns="91425" wrap="square" tIns="45700">
            <a:noAutofit/>
          </a:bodyPr>
          <a:lstStyle/>
          <a:p>
            <a:pPr indent="0" lvl="0" marL="101600" rtl="0" algn="l">
              <a:lnSpc>
                <a:spcPct val="150000"/>
              </a:lnSpc>
              <a:spcBef>
                <a:spcPts val="1000"/>
              </a:spcBef>
              <a:spcAft>
                <a:spcPts val="0"/>
              </a:spcAft>
              <a:buSzPts val="2000"/>
              <a:buNone/>
            </a:pPr>
            <a:r>
              <a:rPr lang="en-US" sz="2400">
                <a:solidFill>
                  <a:srgbClr val="004280"/>
                </a:solidFill>
                <a:latin typeface="Quattrocento Sans"/>
                <a:ea typeface="Quattrocento Sans"/>
                <a:cs typeface="Quattrocento Sans"/>
                <a:sym typeface="Quattrocento Sans"/>
              </a:rPr>
              <a:t>Any</a:t>
            </a:r>
            <a:r>
              <a:rPr lang="en-US">
                <a:solidFill>
                  <a:srgbClr val="004280"/>
                </a:solidFill>
                <a:latin typeface="Quattrocento Sans"/>
                <a:ea typeface="Quattrocento Sans"/>
                <a:cs typeface="Quattrocento Sans"/>
                <a:sym typeface="Quattrocento Sans"/>
              </a:rPr>
              <a:t> documentation provided must contain the following information:</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rPr>
              <a:t>Name of the provider </a:t>
            </a:r>
            <a:endParaRPr>
              <a:solidFill>
                <a:srgbClr val="004280"/>
              </a:solidFill>
              <a:extLst>
                <a:ext uri="http://customooxmlschemas.google.com/">
                  <go:slidesCustomData xmlns:go="http://customooxmlschemas.google.com/" textRoundtripDataId="7"/>
                </a:ext>
              </a:extLst>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8"/>
                  </a:ext>
                </a:extLst>
              </a:rPr>
              <a:t>Date service was received</a:t>
            </a:r>
            <a:endParaRPr>
              <a:solidFill>
                <a:srgbClr val="004280"/>
              </a:solidFill>
              <a:extLst>
                <a:ext uri="http://customooxmlschemas.google.com/">
                  <go:slidesCustomData xmlns:go="http://customooxmlschemas.google.com/" textRoundtripDataId="9"/>
                </a:ext>
              </a:extLst>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10"/>
                  </a:ext>
                </a:extLst>
              </a:rPr>
              <a:t>Description of the service received</a:t>
            </a:r>
            <a:endParaRPr>
              <a:solidFill>
                <a:srgbClr val="004280"/>
              </a:solidFill>
              <a:extLst>
                <a:ext uri="http://customooxmlschemas.google.com/">
                  <go:slidesCustomData xmlns:go="http://customooxmlschemas.google.com/" textRoundtripDataId="11"/>
                </a:ext>
              </a:extLst>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12"/>
                  </a:ext>
                </a:extLst>
              </a:rPr>
              <a:t>The dollar amount of the service</a:t>
            </a:r>
            <a:endParaRPr>
              <a:solidFill>
                <a:srgbClr val="004280"/>
              </a:solidFill>
              <a:extLst>
                <a:ext uri="http://customooxmlschemas.google.com/">
                  <go:slidesCustomData xmlns:go="http://customooxmlschemas.google.com/" textRoundtripDataId="13"/>
                </a:ext>
              </a:extLst>
            </a:endParaRPr>
          </a:p>
          <a:p>
            <a:pPr indent="0" lvl="0" marL="914400" rtl="0" algn="l">
              <a:lnSpc>
                <a:spcPct val="150000"/>
              </a:lnSpc>
              <a:spcBef>
                <a:spcPts val="500"/>
              </a:spcBef>
              <a:spcAft>
                <a:spcPts val="0"/>
              </a:spcAft>
              <a:buSzPts val="2000"/>
              <a:buNone/>
            </a:pPr>
            <a:r>
              <a:t/>
            </a:r>
            <a:endParaRPr>
              <a:solidFill>
                <a:srgbClr val="004280"/>
              </a:solidFill>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endParaRPr>
          </a:p>
        </p:txBody>
      </p:sp>
      <p:sp>
        <p:nvSpPr>
          <p:cNvPr id="340" name="Google Shape;340;g18f7eb50b35_0_557"/>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Claim filing</a:t>
            </a:r>
            <a:endParaRPr>
              <a:solidFill>
                <a:srgbClr val="004280"/>
              </a:solidFill>
              <a:latin typeface="Quattrocento Sans"/>
              <a:ea typeface="Quattrocento Sans"/>
              <a:cs typeface="Quattrocento Sans"/>
              <a:sym typeface="Quattrocento Sans"/>
            </a:endParaRPr>
          </a:p>
        </p:txBody>
      </p:sp>
      <p:sp>
        <p:nvSpPr>
          <p:cNvPr id="341" name="Google Shape;341;g18f7eb50b35_0_557"/>
          <p:cNvSpPr/>
          <p:nvPr/>
        </p:nvSpPr>
        <p:spPr>
          <a:xfrm>
            <a:off x="1166446" y="3200571"/>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2" name="Google Shape;342;g18f7eb50b35_0_557"/>
          <p:cNvSpPr txBox="1"/>
          <p:nvPr/>
        </p:nvSpPr>
        <p:spPr>
          <a:xfrm>
            <a:off x="1166445" y="1546163"/>
            <a:ext cx="104652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4280"/>
                </a:solidFill>
                <a:latin typeface="Quattrocento Sans"/>
                <a:ea typeface="Quattrocento Sans"/>
                <a:cs typeface="Quattrocento Sans"/>
                <a:sym typeface="Quattrocento Sans"/>
              </a:rPr>
              <a:t>The best form of documentation when submitting a claim is an itemized receipt from your provider</a:t>
            </a:r>
            <a:endParaRPr b="0" i="0" sz="1400" u="none" cap="none" strike="noStrike">
              <a:solidFill>
                <a:srgbClr val="004280"/>
              </a:solidFill>
              <a:latin typeface="Arial"/>
              <a:ea typeface="Arial"/>
              <a:cs typeface="Arial"/>
              <a:sym typeface="Arial"/>
            </a:endParaRPr>
          </a:p>
        </p:txBody>
      </p:sp>
      <p:pic>
        <p:nvPicPr>
          <p:cNvPr id="343" name="Google Shape;343;g18f7eb50b35_0_557"/>
          <p:cNvPicPr preferRelativeResize="0"/>
          <p:nvPr/>
        </p:nvPicPr>
        <p:blipFill rotWithShape="1">
          <a:blip r:embed="rId4">
            <a:alphaModFix/>
          </a:blip>
          <a:srcRect b="0" l="0" r="0" t="0"/>
          <a:stretch/>
        </p:blipFill>
        <p:spPr>
          <a:xfrm>
            <a:off x="1198530" y="3327555"/>
            <a:ext cx="1687812" cy="162945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grpSp>
        <p:nvGrpSpPr>
          <p:cNvPr id="348" name="Google Shape;348;g18f7eb50b35_0_411"/>
          <p:cNvGrpSpPr/>
          <p:nvPr/>
        </p:nvGrpSpPr>
        <p:grpSpPr>
          <a:xfrm>
            <a:off x="200" y="0"/>
            <a:ext cx="12191800" cy="6858000"/>
            <a:chOff x="200" y="0"/>
            <a:chExt cx="12191800" cy="6858000"/>
          </a:xfrm>
        </p:grpSpPr>
        <p:pic>
          <p:nvPicPr>
            <p:cNvPr id="349" name="Google Shape;349;g18f7eb50b35_0_411"/>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350" name="Google Shape;350;g18f7eb50b35_0_411"/>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51" name="Google Shape;351;g18f7eb50b35_0_411"/>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352" name="Google Shape;352;g18f7eb50b35_0_411"/>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Claim filing options</a:t>
            </a:r>
            <a:endParaRPr>
              <a:solidFill>
                <a:srgbClr val="004280"/>
              </a:solidFill>
              <a:latin typeface="Quattrocento Sans"/>
              <a:ea typeface="Quattrocento Sans"/>
              <a:cs typeface="Quattrocento Sans"/>
              <a:sym typeface="Quattrocento Sans"/>
            </a:endParaRPr>
          </a:p>
        </p:txBody>
      </p:sp>
      <p:sp>
        <p:nvSpPr>
          <p:cNvPr id="353" name="Google Shape;353;g18f7eb50b35_0_411"/>
          <p:cNvSpPr txBox="1"/>
          <p:nvPr/>
        </p:nvSpPr>
        <p:spPr>
          <a:xfrm>
            <a:off x="6425000" y="3607302"/>
            <a:ext cx="5213700" cy="224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Choose direct deposit or paper check</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 </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Direct deposit – FREE</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 $25 minimum reimbursement </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for paper checks</a:t>
            </a:r>
            <a:endParaRPr b="0" i="0" sz="1400" u="none" cap="none" strike="noStrike">
              <a:solidFill>
                <a:srgbClr val="004280"/>
              </a:solidFill>
              <a:latin typeface="Arial"/>
              <a:ea typeface="Arial"/>
              <a:cs typeface="Arial"/>
              <a:sym typeface="Arial"/>
            </a:endParaRPr>
          </a:p>
        </p:txBody>
      </p:sp>
      <p:sp>
        <p:nvSpPr>
          <p:cNvPr id="354" name="Google Shape;354;g18f7eb50b35_0_411"/>
          <p:cNvSpPr txBox="1"/>
          <p:nvPr/>
        </p:nvSpPr>
        <p:spPr>
          <a:xfrm>
            <a:off x="697959" y="3631352"/>
            <a:ext cx="57270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Mobile app, online account</a:t>
            </a:r>
            <a:r>
              <a:rPr b="1" i="0" lang="en-US" sz="2800" u="none" cap="none" strike="noStrike">
                <a:solidFill>
                  <a:srgbClr val="004280"/>
                </a:solidFill>
                <a:latin typeface="Quattrocento Sans"/>
                <a:ea typeface="Quattrocento Sans"/>
                <a:cs typeface="Quattrocento Sans"/>
                <a:sym typeface="Quattrocento Sans"/>
              </a:rPr>
              <a:t> </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or manual claims</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baseline="30000" i="0" sz="2800" u="none" cap="none" strike="noStrike">
              <a:solidFill>
                <a:srgbClr val="00428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Processed within two business days</a:t>
            </a:r>
            <a:endParaRPr b="0" i="0" sz="1400" u="none" cap="none" strike="noStrike">
              <a:solidFill>
                <a:srgbClr val="004280"/>
              </a:solidFill>
              <a:latin typeface="Arial"/>
              <a:ea typeface="Arial"/>
              <a:cs typeface="Arial"/>
              <a:sym typeface="Arial"/>
            </a:endParaRPr>
          </a:p>
        </p:txBody>
      </p:sp>
      <p:sp>
        <p:nvSpPr>
          <p:cNvPr id="355" name="Google Shape;355;g18f7eb50b35_0_411"/>
          <p:cNvSpPr/>
          <p:nvPr/>
        </p:nvSpPr>
        <p:spPr>
          <a:xfrm>
            <a:off x="2362961" y="1578924"/>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6" name="Google Shape;356;g18f7eb50b35_0_411"/>
          <p:cNvSpPr/>
          <p:nvPr/>
        </p:nvSpPr>
        <p:spPr>
          <a:xfrm>
            <a:off x="7961656" y="1578924"/>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57" name="Google Shape;357;g18f7eb50b35_0_411"/>
          <p:cNvPicPr preferRelativeResize="0"/>
          <p:nvPr/>
        </p:nvPicPr>
        <p:blipFill rotWithShape="1">
          <a:blip r:embed="rId4">
            <a:alphaModFix/>
          </a:blip>
          <a:srcRect b="-26561" l="-92659" r="-98630" t="-10424"/>
          <a:stretch/>
        </p:blipFill>
        <p:spPr>
          <a:xfrm>
            <a:off x="2178536" y="1670606"/>
            <a:ext cx="2361675" cy="1951350"/>
          </a:xfrm>
          <a:prstGeom prst="rect">
            <a:avLst/>
          </a:prstGeom>
          <a:noFill/>
          <a:ln>
            <a:noFill/>
          </a:ln>
        </p:spPr>
      </p:pic>
      <p:pic>
        <p:nvPicPr>
          <p:cNvPr id="358" name="Google Shape;358;g18f7eb50b35_0_411"/>
          <p:cNvPicPr preferRelativeResize="0"/>
          <p:nvPr/>
        </p:nvPicPr>
        <p:blipFill rotWithShape="1">
          <a:blip r:embed="rId5">
            <a:alphaModFix/>
          </a:blip>
          <a:srcRect b="-15283" l="-23655" r="-29156" t="-10297"/>
          <a:stretch/>
        </p:blipFill>
        <p:spPr>
          <a:xfrm>
            <a:off x="7920750" y="1880575"/>
            <a:ext cx="2129400" cy="1382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grpSp>
        <p:nvGrpSpPr>
          <p:cNvPr id="363" name="Google Shape;363;g18f7eb50b35_0_425"/>
          <p:cNvGrpSpPr/>
          <p:nvPr/>
        </p:nvGrpSpPr>
        <p:grpSpPr>
          <a:xfrm>
            <a:off x="200" y="0"/>
            <a:ext cx="12191800" cy="6858000"/>
            <a:chOff x="200" y="0"/>
            <a:chExt cx="12191800" cy="6858000"/>
          </a:xfrm>
        </p:grpSpPr>
        <p:pic>
          <p:nvPicPr>
            <p:cNvPr id="364" name="Google Shape;364;g18f7eb50b35_0_425"/>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365" name="Google Shape;365;g18f7eb50b35_0_425"/>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66" name="Google Shape;366;g18f7eb50b35_0_425"/>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367" name="Google Shape;367;g18f7eb50b35_0_425"/>
          <p:cNvSpPr txBox="1"/>
          <p:nvPr>
            <p:ph type="ctrTitle"/>
          </p:nvPr>
        </p:nvSpPr>
        <p:spPr>
          <a:xfrm>
            <a:off x="1166446" y="4885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Account access</a:t>
            </a:r>
            <a:endParaRPr>
              <a:solidFill>
                <a:srgbClr val="004280"/>
              </a:solidFill>
              <a:latin typeface="Quattrocento Sans"/>
              <a:ea typeface="Quattrocento Sans"/>
              <a:cs typeface="Quattrocento Sans"/>
              <a:sym typeface="Quattrocento Sans"/>
            </a:endParaRPr>
          </a:p>
        </p:txBody>
      </p:sp>
      <p:sp>
        <p:nvSpPr>
          <p:cNvPr id="368" name="Google Shape;368;g18f7eb50b35_0_425"/>
          <p:cNvSpPr/>
          <p:nvPr/>
        </p:nvSpPr>
        <p:spPr>
          <a:xfrm>
            <a:off x="2401688" y="24465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9" name="Google Shape;369;g18f7eb50b35_0_425"/>
          <p:cNvSpPr/>
          <p:nvPr/>
        </p:nvSpPr>
        <p:spPr>
          <a:xfrm>
            <a:off x="7904130" y="24465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0" name="Google Shape;370;g18f7eb50b35_0_425"/>
          <p:cNvSpPr txBox="1"/>
          <p:nvPr/>
        </p:nvSpPr>
        <p:spPr>
          <a:xfrm>
            <a:off x="1962867" y="46800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Online account</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371" name="Google Shape;371;g18f7eb50b35_0_425"/>
          <p:cNvSpPr txBox="1"/>
          <p:nvPr/>
        </p:nvSpPr>
        <p:spPr>
          <a:xfrm>
            <a:off x="7468259" y="46800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Mobile App</a:t>
            </a:r>
            <a:endParaRPr b="0" i="0" sz="1400" u="none" cap="none" strike="noStrike">
              <a:solidFill>
                <a:srgbClr val="004280"/>
              </a:solidFill>
              <a:latin typeface="Arial"/>
              <a:ea typeface="Arial"/>
              <a:cs typeface="Arial"/>
              <a:sym typeface="Arial"/>
            </a:endParaRPr>
          </a:p>
        </p:txBody>
      </p:sp>
      <p:pic>
        <p:nvPicPr>
          <p:cNvPr id="372" name="Google Shape;372;g18f7eb50b35_0_425"/>
          <p:cNvPicPr preferRelativeResize="0"/>
          <p:nvPr/>
        </p:nvPicPr>
        <p:blipFill rotWithShape="1">
          <a:blip r:embed="rId4">
            <a:alphaModFix/>
          </a:blip>
          <a:srcRect b="0" l="0" r="0" t="0"/>
          <a:stretch/>
        </p:blipFill>
        <p:spPr>
          <a:xfrm>
            <a:off x="2465948" y="2552302"/>
            <a:ext cx="1765116" cy="1704088"/>
          </a:xfrm>
          <a:prstGeom prst="rect">
            <a:avLst/>
          </a:prstGeom>
          <a:noFill/>
          <a:ln>
            <a:noFill/>
          </a:ln>
        </p:spPr>
      </p:pic>
      <p:pic>
        <p:nvPicPr>
          <p:cNvPr id="373" name="Google Shape;373;g18f7eb50b35_0_425"/>
          <p:cNvPicPr preferRelativeResize="0"/>
          <p:nvPr/>
        </p:nvPicPr>
        <p:blipFill rotWithShape="1">
          <a:blip r:embed="rId5">
            <a:alphaModFix/>
          </a:blip>
          <a:srcRect b="-26561" l="-92659" r="-98630" t="-10424"/>
          <a:stretch/>
        </p:blipFill>
        <p:spPr>
          <a:xfrm>
            <a:off x="7711653" y="2518149"/>
            <a:ext cx="2361675" cy="19513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g18f7eb50b35_0_97"/>
          <p:cNvPicPr preferRelativeResize="0"/>
          <p:nvPr/>
        </p:nvPicPr>
        <p:blipFill>
          <a:blip r:embed="rId3">
            <a:alphaModFix/>
          </a:blip>
          <a:stretch>
            <a:fillRect/>
          </a:stretch>
        </p:blipFill>
        <p:spPr>
          <a:xfrm>
            <a:off x="0" y="0"/>
            <a:ext cx="12192000" cy="6857989"/>
          </a:xfrm>
          <a:prstGeom prst="rect">
            <a:avLst/>
          </a:prstGeom>
          <a:noFill/>
          <a:ln>
            <a:noFill/>
          </a:ln>
        </p:spPr>
      </p:pic>
      <p:sp>
        <p:nvSpPr>
          <p:cNvPr id="163" name="Google Shape;163;g18f7eb50b35_0_97"/>
          <p:cNvSpPr txBox="1"/>
          <p:nvPr/>
        </p:nvSpPr>
        <p:spPr>
          <a:xfrm>
            <a:off x="518250" y="3013500"/>
            <a:ext cx="11155500" cy="8310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Quattrocento Sans"/>
                <a:ea typeface="Quattrocento Sans"/>
                <a:cs typeface="Quattrocento Sans"/>
                <a:sym typeface="Quattrocento Sans"/>
              </a:rPr>
              <a:t>Medical f</a:t>
            </a:r>
            <a:r>
              <a:rPr b="1" lang="en-US" sz="500">
                <a:solidFill>
                  <a:schemeClr val="lt1"/>
                </a:solidFill>
                <a:latin typeface="Quattrocento Sans"/>
                <a:ea typeface="Quattrocento Sans"/>
                <a:cs typeface="Quattrocento Sans"/>
                <a:sym typeface="Quattrocento Sans"/>
              </a:rPr>
              <a:t> </a:t>
            </a:r>
            <a:r>
              <a:rPr b="1" lang="en-US" sz="4800">
                <a:solidFill>
                  <a:schemeClr val="lt1"/>
                </a:solidFill>
                <a:latin typeface="Quattrocento Sans"/>
                <a:ea typeface="Quattrocento Sans"/>
                <a:cs typeface="Quattrocento Sans"/>
                <a:sym typeface="Quattrocento Sans"/>
              </a:rPr>
              <a:t>lexible spending account (FSA)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8" name="Shape 378"/>
        <p:cNvGrpSpPr/>
        <p:nvPr/>
      </p:nvGrpSpPr>
      <p:grpSpPr>
        <a:xfrm>
          <a:off x="0" y="0"/>
          <a:ext cx="0" cy="0"/>
          <a:chOff x="0" y="0"/>
          <a:chExt cx="0" cy="0"/>
        </a:xfrm>
      </p:grpSpPr>
      <p:pic>
        <p:nvPicPr>
          <p:cNvPr id="379" name="Google Shape;379;g19334c6afc1_0_0"/>
          <p:cNvPicPr preferRelativeResize="0"/>
          <p:nvPr/>
        </p:nvPicPr>
        <p:blipFill rotWithShape="1">
          <a:blip r:embed="rId4">
            <a:alphaModFix/>
          </a:blip>
          <a:srcRect b="24744" l="0" r="0" t="0"/>
          <a:stretch/>
        </p:blipFill>
        <p:spPr>
          <a:xfrm>
            <a:off x="3095336" y="2187222"/>
            <a:ext cx="2111364" cy="3496025"/>
          </a:xfrm>
          <a:prstGeom prst="rect">
            <a:avLst/>
          </a:prstGeom>
          <a:noFill/>
          <a:ln>
            <a:noFill/>
          </a:ln>
        </p:spPr>
      </p:pic>
      <p:sp>
        <p:nvSpPr>
          <p:cNvPr id="380" name="Google Shape;380;g19334c6afc1_0_0"/>
          <p:cNvSpPr/>
          <p:nvPr/>
        </p:nvSpPr>
        <p:spPr>
          <a:xfrm>
            <a:off x="540350" y="392375"/>
            <a:ext cx="7425000" cy="599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19334c6afc1_0_0"/>
          <p:cNvSpPr txBox="1"/>
          <p:nvPr>
            <p:ph idx="4294967295" type="ctrTitle"/>
          </p:nvPr>
        </p:nvSpPr>
        <p:spPr>
          <a:xfrm>
            <a:off x="540358" y="349895"/>
            <a:ext cx="101271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With our mobile app you can:</a:t>
            </a:r>
            <a:endParaRPr>
              <a:solidFill>
                <a:srgbClr val="004280"/>
              </a:solidFill>
              <a:latin typeface="Quattrocento Sans"/>
              <a:ea typeface="Quattrocento Sans"/>
              <a:cs typeface="Quattrocento Sans"/>
              <a:sym typeface="Quattrocento Sans"/>
            </a:endParaRPr>
          </a:p>
        </p:txBody>
      </p:sp>
      <p:pic>
        <p:nvPicPr>
          <p:cNvPr id="382" name="Google Shape;382;g19334c6afc1_0_0"/>
          <p:cNvPicPr preferRelativeResize="0"/>
          <p:nvPr/>
        </p:nvPicPr>
        <p:blipFill>
          <a:blip r:embed="rId5">
            <a:alphaModFix/>
          </a:blip>
          <a:stretch>
            <a:fillRect/>
          </a:stretch>
        </p:blipFill>
        <p:spPr>
          <a:xfrm>
            <a:off x="8478350" y="1679225"/>
            <a:ext cx="2565000" cy="2732125"/>
          </a:xfrm>
          <a:prstGeom prst="rect">
            <a:avLst/>
          </a:prstGeom>
          <a:noFill/>
          <a:ln>
            <a:noFill/>
          </a:ln>
        </p:spPr>
      </p:pic>
      <p:pic>
        <p:nvPicPr>
          <p:cNvPr id="383" name="Google Shape;383;g19334c6afc1_0_0"/>
          <p:cNvPicPr preferRelativeResize="0"/>
          <p:nvPr/>
        </p:nvPicPr>
        <p:blipFill>
          <a:blip r:embed="rId6">
            <a:alphaModFix/>
          </a:blip>
          <a:stretch>
            <a:fillRect/>
          </a:stretch>
        </p:blipFill>
        <p:spPr>
          <a:xfrm>
            <a:off x="275363" y="1162062"/>
            <a:ext cx="3232000" cy="5998499"/>
          </a:xfrm>
          <a:prstGeom prst="rect">
            <a:avLst/>
          </a:prstGeom>
          <a:noFill/>
          <a:ln>
            <a:noFill/>
          </a:ln>
        </p:spPr>
      </p:pic>
      <p:pic>
        <p:nvPicPr>
          <p:cNvPr id="384" name="Google Shape;384;g19334c6afc1_0_0"/>
          <p:cNvPicPr preferRelativeResize="0"/>
          <p:nvPr/>
        </p:nvPicPr>
        <p:blipFill>
          <a:blip r:embed="rId7">
            <a:alphaModFix/>
          </a:blip>
          <a:stretch>
            <a:fillRect/>
          </a:stretch>
        </p:blipFill>
        <p:spPr>
          <a:xfrm>
            <a:off x="3550044" y="1864113"/>
            <a:ext cx="3977674" cy="592861"/>
          </a:xfrm>
          <a:prstGeom prst="rect">
            <a:avLst/>
          </a:prstGeom>
          <a:noFill/>
          <a:ln>
            <a:noFill/>
          </a:ln>
        </p:spPr>
      </p:pic>
      <p:pic>
        <p:nvPicPr>
          <p:cNvPr id="385" name="Google Shape;385;g19334c6afc1_0_0"/>
          <p:cNvPicPr preferRelativeResize="0"/>
          <p:nvPr/>
        </p:nvPicPr>
        <p:blipFill>
          <a:blip r:embed="rId8">
            <a:alphaModFix/>
          </a:blip>
          <a:stretch>
            <a:fillRect/>
          </a:stretch>
        </p:blipFill>
        <p:spPr>
          <a:xfrm>
            <a:off x="3647631" y="2497040"/>
            <a:ext cx="4722195" cy="627330"/>
          </a:xfrm>
          <a:prstGeom prst="rect">
            <a:avLst/>
          </a:prstGeom>
          <a:noFill/>
          <a:ln>
            <a:noFill/>
          </a:ln>
        </p:spPr>
      </p:pic>
      <p:pic>
        <p:nvPicPr>
          <p:cNvPr id="386" name="Google Shape;386;g19334c6afc1_0_0"/>
          <p:cNvPicPr preferRelativeResize="0"/>
          <p:nvPr/>
        </p:nvPicPr>
        <p:blipFill>
          <a:blip r:embed="rId9">
            <a:alphaModFix/>
          </a:blip>
          <a:stretch>
            <a:fillRect/>
          </a:stretch>
        </p:blipFill>
        <p:spPr>
          <a:xfrm>
            <a:off x="3683276" y="3164436"/>
            <a:ext cx="4777344" cy="544605"/>
          </a:xfrm>
          <a:prstGeom prst="rect">
            <a:avLst/>
          </a:prstGeom>
          <a:noFill/>
          <a:ln>
            <a:noFill/>
          </a:ln>
        </p:spPr>
      </p:pic>
      <p:pic>
        <p:nvPicPr>
          <p:cNvPr id="387" name="Google Shape;387;g19334c6afc1_0_0"/>
          <p:cNvPicPr preferRelativeResize="0"/>
          <p:nvPr/>
        </p:nvPicPr>
        <p:blipFill>
          <a:blip r:embed="rId10">
            <a:alphaModFix/>
          </a:blip>
          <a:stretch>
            <a:fillRect/>
          </a:stretch>
        </p:blipFill>
        <p:spPr>
          <a:xfrm>
            <a:off x="3611987" y="3749107"/>
            <a:ext cx="4935900" cy="503243"/>
          </a:xfrm>
          <a:prstGeom prst="rect">
            <a:avLst/>
          </a:prstGeom>
          <a:noFill/>
          <a:ln>
            <a:noFill/>
          </a:ln>
        </p:spPr>
      </p:pic>
      <p:pic>
        <p:nvPicPr>
          <p:cNvPr id="388" name="Google Shape;388;g19334c6afc1_0_0"/>
          <p:cNvPicPr preferRelativeResize="0"/>
          <p:nvPr/>
        </p:nvPicPr>
        <p:blipFill>
          <a:blip r:embed="rId11">
            <a:alphaModFix/>
          </a:blip>
          <a:stretch>
            <a:fillRect/>
          </a:stretch>
        </p:blipFill>
        <p:spPr>
          <a:xfrm>
            <a:off x="3576342" y="4292415"/>
            <a:ext cx="3701925" cy="565286"/>
          </a:xfrm>
          <a:prstGeom prst="rect">
            <a:avLst/>
          </a:prstGeom>
          <a:noFill/>
          <a:ln>
            <a:noFill/>
          </a:ln>
        </p:spPr>
      </p:pic>
      <p:pic>
        <p:nvPicPr>
          <p:cNvPr id="389" name="Google Shape;389;g19334c6afc1_0_0"/>
          <p:cNvPicPr preferRelativeResize="0"/>
          <p:nvPr/>
        </p:nvPicPr>
        <p:blipFill>
          <a:blip r:embed="rId12">
            <a:alphaModFix/>
          </a:blip>
          <a:stretch>
            <a:fillRect/>
          </a:stretch>
        </p:blipFill>
        <p:spPr>
          <a:xfrm>
            <a:off x="3604858" y="4897767"/>
            <a:ext cx="4715301" cy="572180"/>
          </a:xfrm>
          <a:prstGeom prst="rect">
            <a:avLst/>
          </a:prstGeom>
          <a:noFill/>
          <a:ln>
            <a:noFill/>
          </a:ln>
        </p:spPr>
      </p:pic>
      <p:pic>
        <p:nvPicPr>
          <p:cNvPr id="390" name="Google Shape;390;g19334c6afc1_0_0"/>
          <p:cNvPicPr preferRelativeResize="0"/>
          <p:nvPr/>
        </p:nvPicPr>
        <p:blipFill>
          <a:blip r:embed="rId13">
            <a:alphaModFix/>
          </a:blip>
          <a:stretch>
            <a:fillRect/>
          </a:stretch>
        </p:blipFill>
        <p:spPr>
          <a:xfrm>
            <a:off x="3611987" y="5510013"/>
            <a:ext cx="2205989" cy="4963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pSp>
        <p:nvGrpSpPr>
          <p:cNvPr id="395" name="Google Shape;395;g19334c6afc1_0_16"/>
          <p:cNvGrpSpPr/>
          <p:nvPr/>
        </p:nvGrpSpPr>
        <p:grpSpPr>
          <a:xfrm>
            <a:off x="200" y="0"/>
            <a:ext cx="12191800" cy="6858000"/>
            <a:chOff x="200" y="0"/>
            <a:chExt cx="12191800" cy="6858000"/>
          </a:xfrm>
        </p:grpSpPr>
        <p:pic>
          <p:nvPicPr>
            <p:cNvPr id="396" name="Google Shape;396;g19334c6afc1_0_16"/>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397" name="Google Shape;397;g19334c6afc1_0_16"/>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98" name="Google Shape;398;g19334c6afc1_0_16"/>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399" name="Google Shape;399;g19334c6afc1_0_16"/>
          <p:cNvSpPr txBox="1"/>
          <p:nvPr>
            <p:ph type="ctrTitle"/>
          </p:nvPr>
        </p:nvSpPr>
        <p:spPr>
          <a:xfrm>
            <a:off x="898358" y="336132"/>
            <a:ext cx="101271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Contact Participant Services</a:t>
            </a:r>
            <a:endParaRPr>
              <a:solidFill>
                <a:srgbClr val="004280"/>
              </a:solidFill>
              <a:latin typeface="Quattrocento Sans"/>
              <a:ea typeface="Quattrocento Sans"/>
              <a:cs typeface="Quattrocento Sans"/>
              <a:sym typeface="Quattrocento Sans"/>
            </a:endParaRPr>
          </a:p>
        </p:txBody>
      </p:sp>
      <p:sp>
        <p:nvSpPr>
          <p:cNvPr id="400" name="Google Shape;400;g19334c6afc1_0_16"/>
          <p:cNvSpPr/>
          <p:nvPr/>
        </p:nvSpPr>
        <p:spPr>
          <a:xfrm>
            <a:off x="1760008"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1" name="Google Shape;401;g19334c6afc1_0_16"/>
          <p:cNvSpPr/>
          <p:nvPr/>
        </p:nvSpPr>
        <p:spPr>
          <a:xfrm>
            <a:off x="8545810"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2" name="Google Shape;402;g19334c6afc1_0_16"/>
          <p:cNvSpPr txBox="1"/>
          <p:nvPr/>
        </p:nvSpPr>
        <p:spPr>
          <a:xfrm>
            <a:off x="1321187"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Live Chat</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403" name="Google Shape;403;g19334c6afc1_0_16"/>
          <p:cNvSpPr txBox="1"/>
          <p:nvPr/>
        </p:nvSpPr>
        <p:spPr>
          <a:xfrm>
            <a:off x="8109939"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Phone</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404" name="Google Shape;404;g19334c6afc1_0_16"/>
          <p:cNvSpPr txBox="1"/>
          <p:nvPr/>
        </p:nvSpPr>
        <p:spPr>
          <a:xfrm>
            <a:off x="898358" y="1489024"/>
            <a:ext cx="11028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004280"/>
                </a:solidFill>
                <a:latin typeface="Quattrocento Sans"/>
                <a:ea typeface="Quattrocento Sans"/>
                <a:cs typeface="Quattrocento Sans"/>
                <a:sym typeface="Quattrocento Sans"/>
              </a:rPr>
              <a:t>Our Participant Services team is available Monday through Friday, from 6 a.m. to 9 p.m. Central time, except holidays.</a:t>
            </a:r>
            <a:endParaRPr b="0" i="0" sz="1400" u="none" cap="none" strike="noStrike">
              <a:solidFill>
                <a:srgbClr val="004280"/>
              </a:solidFill>
              <a:latin typeface="Arial"/>
              <a:ea typeface="Arial"/>
              <a:cs typeface="Arial"/>
              <a:sym typeface="Arial"/>
            </a:endParaRPr>
          </a:p>
        </p:txBody>
      </p:sp>
      <p:sp>
        <p:nvSpPr>
          <p:cNvPr id="405" name="Google Shape;405;g19334c6afc1_0_16"/>
          <p:cNvSpPr/>
          <p:nvPr/>
        </p:nvSpPr>
        <p:spPr>
          <a:xfrm>
            <a:off x="5152909"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6" name="Google Shape;406;g19334c6afc1_0_16"/>
          <p:cNvSpPr txBox="1"/>
          <p:nvPr/>
        </p:nvSpPr>
        <p:spPr>
          <a:xfrm>
            <a:off x="4696980"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Email</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407" name="Google Shape;407;g19334c6afc1_0_16"/>
          <p:cNvSpPr txBox="1"/>
          <p:nvPr/>
        </p:nvSpPr>
        <p:spPr>
          <a:xfrm>
            <a:off x="3988767" y="4947335"/>
            <a:ext cx="4243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aseline="30000" lang="en-US" sz="2400">
                <a:solidFill>
                  <a:srgbClr val="004280"/>
                </a:solidFill>
                <a:latin typeface="Quattrocento Sans"/>
                <a:ea typeface="Quattrocento Sans"/>
                <a:cs typeface="Quattrocento Sans"/>
                <a:sym typeface="Quattrocento Sans"/>
              </a:rPr>
              <a:t>mercermarketplaceaccounts@serviceaccount.com</a:t>
            </a:r>
            <a:endParaRPr b="0" baseline="30000" i="0" sz="2400" u="none" cap="none" strike="noStrike">
              <a:solidFill>
                <a:srgbClr val="004280"/>
              </a:solidFill>
              <a:latin typeface="Quattrocento Sans"/>
              <a:ea typeface="Quattrocento Sans"/>
              <a:cs typeface="Quattrocento Sans"/>
              <a:sym typeface="Quattrocento Sans"/>
            </a:endParaRPr>
          </a:p>
        </p:txBody>
      </p:sp>
      <p:sp>
        <p:nvSpPr>
          <p:cNvPr id="408" name="Google Shape;408;g19334c6afc1_0_16"/>
          <p:cNvSpPr txBox="1"/>
          <p:nvPr/>
        </p:nvSpPr>
        <p:spPr>
          <a:xfrm>
            <a:off x="7708050" y="4947325"/>
            <a:ext cx="3644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aseline="30000" lang="en-US" sz="2400">
                <a:solidFill>
                  <a:srgbClr val="004280"/>
                </a:solidFill>
                <a:latin typeface="Quattrocento Sans"/>
                <a:ea typeface="Quattrocento Sans"/>
                <a:cs typeface="Quattrocento Sans"/>
                <a:sym typeface="Quattrocento Sans"/>
              </a:rPr>
              <a:t>Toll-Free: 877-248-0510</a:t>
            </a:r>
            <a:endParaRPr b="0" baseline="30000" i="0" sz="2400" u="none" cap="none" strike="noStrike">
              <a:solidFill>
                <a:srgbClr val="004280"/>
              </a:solidFill>
              <a:latin typeface="Quattrocento Sans"/>
              <a:ea typeface="Quattrocento Sans"/>
              <a:cs typeface="Quattrocento Sans"/>
              <a:sym typeface="Quattrocento Sans"/>
            </a:endParaRPr>
          </a:p>
        </p:txBody>
      </p:sp>
      <p:pic>
        <p:nvPicPr>
          <p:cNvPr id="409" name="Google Shape;409;g19334c6afc1_0_16"/>
          <p:cNvPicPr preferRelativeResize="0"/>
          <p:nvPr/>
        </p:nvPicPr>
        <p:blipFill rotWithShape="1">
          <a:blip r:embed="rId4">
            <a:alphaModFix/>
          </a:blip>
          <a:srcRect b="0" l="0" r="0" t="0"/>
          <a:stretch/>
        </p:blipFill>
        <p:spPr>
          <a:xfrm>
            <a:off x="1723642" y="2312960"/>
            <a:ext cx="1966368" cy="1898380"/>
          </a:xfrm>
          <a:prstGeom prst="rect">
            <a:avLst/>
          </a:prstGeom>
          <a:noFill/>
          <a:ln>
            <a:noFill/>
          </a:ln>
        </p:spPr>
      </p:pic>
      <p:pic>
        <p:nvPicPr>
          <p:cNvPr id="410" name="Google Shape;410;g19334c6afc1_0_16"/>
          <p:cNvPicPr preferRelativeResize="0"/>
          <p:nvPr/>
        </p:nvPicPr>
        <p:blipFill rotWithShape="1">
          <a:blip r:embed="rId5">
            <a:alphaModFix/>
          </a:blip>
          <a:srcRect b="0" l="0" r="0" t="0"/>
          <a:stretch/>
        </p:blipFill>
        <p:spPr>
          <a:xfrm>
            <a:off x="5096820" y="2244241"/>
            <a:ext cx="1971598" cy="1903610"/>
          </a:xfrm>
          <a:prstGeom prst="rect">
            <a:avLst/>
          </a:prstGeom>
          <a:noFill/>
          <a:ln>
            <a:noFill/>
          </a:ln>
        </p:spPr>
      </p:pic>
      <p:pic>
        <p:nvPicPr>
          <p:cNvPr id="411" name="Google Shape;411;g19334c6afc1_0_16"/>
          <p:cNvPicPr preferRelativeResize="0"/>
          <p:nvPr/>
        </p:nvPicPr>
        <p:blipFill rotWithShape="1">
          <a:blip r:embed="rId6">
            <a:alphaModFix/>
          </a:blip>
          <a:srcRect b="0" l="0" r="0" t="0"/>
          <a:stretch/>
        </p:blipFill>
        <p:spPr>
          <a:xfrm>
            <a:off x="8512394" y="2243808"/>
            <a:ext cx="1966368" cy="18983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g18f7eb50b35_0_587"/>
          <p:cNvPicPr preferRelativeResize="0"/>
          <p:nvPr/>
        </p:nvPicPr>
        <p:blipFill>
          <a:blip r:embed="rId3">
            <a:alphaModFix/>
          </a:blip>
          <a:stretch>
            <a:fillRect/>
          </a:stretch>
        </p:blipFill>
        <p:spPr>
          <a:xfrm>
            <a:off x="0" y="8"/>
            <a:ext cx="12192000" cy="6857987"/>
          </a:xfrm>
          <a:prstGeom prst="rect">
            <a:avLst/>
          </a:prstGeom>
          <a:noFill/>
          <a:ln>
            <a:noFill/>
          </a:ln>
        </p:spPr>
      </p:pic>
      <p:sp>
        <p:nvSpPr>
          <p:cNvPr id="417" name="Google Shape;417;g18f7eb50b35_0_587"/>
          <p:cNvSpPr txBox="1"/>
          <p:nvPr/>
        </p:nvSpPr>
        <p:spPr>
          <a:xfrm>
            <a:off x="1905600" y="2384492"/>
            <a:ext cx="83808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Quattrocento Sans"/>
                <a:ea typeface="Quattrocento Sans"/>
                <a:cs typeface="Quattrocento Sans"/>
                <a:sym typeface="Quattrocento Sans"/>
              </a:rPr>
              <a:t>THANK YOU!</a:t>
            </a:r>
            <a:endParaRPr b="1" i="0" sz="4800" u="none" cap="none" strike="noStrike">
              <a:solidFill>
                <a:srgbClr val="FFFFFF"/>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22"/>
          <p:cNvGrpSpPr/>
          <p:nvPr/>
        </p:nvGrpSpPr>
        <p:grpSpPr>
          <a:xfrm>
            <a:off x="200" y="0"/>
            <a:ext cx="12191800" cy="6858000"/>
            <a:chOff x="200" y="0"/>
            <a:chExt cx="12191800" cy="6858000"/>
          </a:xfrm>
        </p:grpSpPr>
        <p:pic>
          <p:nvPicPr>
            <p:cNvPr id="169" name="Google Shape;169;p22"/>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170" name="Google Shape;170;p22"/>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171" name="Google Shape;171;p22"/>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172" name="Google Shape;172;p22"/>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solidFill>
                  <a:srgbClr val="004280"/>
                </a:solidFill>
              </a:rPr>
              <a:t>Medical flexible spending account</a:t>
            </a:r>
            <a:endParaRPr>
              <a:solidFill>
                <a:srgbClr val="004280"/>
              </a:solidFill>
            </a:endParaRPr>
          </a:p>
        </p:txBody>
      </p:sp>
      <p:sp>
        <p:nvSpPr>
          <p:cNvPr id="173" name="Google Shape;173;p22"/>
          <p:cNvSpPr txBox="1"/>
          <p:nvPr/>
        </p:nvSpPr>
        <p:spPr>
          <a:xfrm>
            <a:off x="1636296" y="4333671"/>
            <a:ext cx="229402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Funds on day 1</a:t>
            </a:r>
            <a:endParaRPr b="0" i="0" sz="2400" u="none" cap="none" strike="noStrike">
              <a:solidFill>
                <a:srgbClr val="004280"/>
              </a:solidFill>
              <a:latin typeface="Arial"/>
              <a:ea typeface="Arial"/>
              <a:cs typeface="Arial"/>
              <a:sym typeface="Arial"/>
            </a:endParaRPr>
          </a:p>
        </p:txBody>
      </p:sp>
      <p:sp>
        <p:nvSpPr>
          <p:cNvPr id="174" name="Google Shape;174;p22"/>
          <p:cNvSpPr txBox="1"/>
          <p:nvPr/>
        </p:nvSpPr>
        <p:spPr>
          <a:xfrm>
            <a:off x="5418221" y="4333671"/>
            <a:ext cx="141170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Discount</a:t>
            </a:r>
            <a:endParaRPr b="0" i="0" sz="2400" u="none" cap="none" strike="noStrike">
              <a:solidFill>
                <a:srgbClr val="004280"/>
              </a:solidFill>
              <a:latin typeface="Arial"/>
              <a:ea typeface="Arial"/>
              <a:cs typeface="Arial"/>
              <a:sym typeface="Arial"/>
            </a:endParaRPr>
          </a:p>
        </p:txBody>
      </p:sp>
      <p:sp>
        <p:nvSpPr>
          <p:cNvPr id="175" name="Google Shape;175;p22"/>
          <p:cNvSpPr/>
          <p:nvPr/>
        </p:nvSpPr>
        <p:spPr>
          <a:xfrm>
            <a:off x="1650133"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 name="Google Shape;176;p22"/>
          <p:cNvSpPr txBox="1"/>
          <p:nvPr/>
        </p:nvSpPr>
        <p:spPr>
          <a:xfrm>
            <a:off x="8489951" y="4333671"/>
            <a:ext cx="17405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Plan ahead</a:t>
            </a:r>
            <a:endParaRPr b="0" i="0" sz="2400" u="none" cap="none" strike="noStrike">
              <a:solidFill>
                <a:srgbClr val="004280"/>
              </a:solidFill>
              <a:latin typeface="Arial"/>
              <a:ea typeface="Arial"/>
              <a:cs typeface="Arial"/>
              <a:sym typeface="Arial"/>
            </a:endParaRPr>
          </a:p>
        </p:txBody>
      </p:sp>
      <p:pic>
        <p:nvPicPr>
          <p:cNvPr id="177" name="Google Shape;177;p22"/>
          <p:cNvPicPr preferRelativeResize="0"/>
          <p:nvPr/>
        </p:nvPicPr>
        <p:blipFill rotWithShape="1">
          <a:blip r:embed="rId4">
            <a:alphaModFix/>
          </a:blip>
          <a:srcRect b="0" l="0" r="0" t="0"/>
          <a:stretch/>
        </p:blipFill>
        <p:spPr>
          <a:xfrm>
            <a:off x="1742739" y="2423074"/>
            <a:ext cx="1665748" cy="1608154"/>
          </a:xfrm>
          <a:prstGeom prst="rect">
            <a:avLst/>
          </a:prstGeom>
          <a:noFill/>
          <a:ln>
            <a:noFill/>
          </a:ln>
        </p:spPr>
      </p:pic>
      <p:sp>
        <p:nvSpPr>
          <p:cNvPr id="178" name="Google Shape;178;p22"/>
          <p:cNvSpPr/>
          <p:nvPr/>
        </p:nvSpPr>
        <p:spPr>
          <a:xfrm>
            <a:off x="5140337"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 name="Google Shape;179;p22"/>
          <p:cNvSpPr/>
          <p:nvPr/>
        </p:nvSpPr>
        <p:spPr>
          <a:xfrm>
            <a:off x="8372348"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0" name="Google Shape;180;p22"/>
          <p:cNvPicPr preferRelativeResize="0"/>
          <p:nvPr/>
        </p:nvPicPr>
        <p:blipFill rotWithShape="1">
          <a:blip r:embed="rId5">
            <a:alphaModFix/>
          </a:blip>
          <a:srcRect b="0" l="0" r="0" t="0"/>
          <a:stretch/>
        </p:blipFill>
        <p:spPr>
          <a:xfrm>
            <a:off x="5278899" y="2399342"/>
            <a:ext cx="1674608" cy="1612586"/>
          </a:xfrm>
          <a:prstGeom prst="rect">
            <a:avLst/>
          </a:prstGeom>
          <a:noFill/>
          <a:ln>
            <a:noFill/>
          </a:ln>
        </p:spPr>
      </p:pic>
      <p:pic>
        <p:nvPicPr>
          <p:cNvPr id="181" name="Google Shape;181;p22"/>
          <p:cNvPicPr preferRelativeResize="0"/>
          <p:nvPr/>
        </p:nvPicPr>
        <p:blipFill rotWithShape="1">
          <a:blip r:embed="rId6">
            <a:alphaModFix/>
          </a:blip>
          <a:srcRect b="0" l="0" r="0" t="0"/>
          <a:stretch/>
        </p:blipFill>
        <p:spPr>
          <a:xfrm>
            <a:off x="8548884" y="2310430"/>
            <a:ext cx="1665748" cy="16081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3"/>
          <p:cNvPicPr preferRelativeResize="0"/>
          <p:nvPr/>
        </p:nvPicPr>
        <p:blipFill>
          <a:blip r:embed="rId3">
            <a:alphaModFix/>
          </a:blip>
          <a:stretch>
            <a:fillRect/>
          </a:stretch>
        </p:blipFill>
        <p:spPr>
          <a:xfrm>
            <a:off x="0" y="0"/>
            <a:ext cx="10609274" cy="6858000"/>
          </a:xfrm>
          <a:prstGeom prst="rect">
            <a:avLst/>
          </a:prstGeom>
          <a:noFill/>
          <a:ln>
            <a:noFill/>
          </a:ln>
        </p:spPr>
      </p:pic>
      <p:sp>
        <p:nvSpPr>
          <p:cNvPr id="187" name="Google Shape;187;p23"/>
          <p:cNvSpPr txBox="1"/>
          <p:nvPr>
            <p:ph type="ctrTitle"/>
          </p:nvPr>
        </p:nvSpPr>
        <p:spPr>
          <a:xfrm>
            <a:off x="164427" y="-76200"/>
            <a:ext cx="7175100" cy="1178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rPr>
              <a:t>Annual contribution limit</a:t>
            </a:r>
            <a:endParaRPr>
              <a:solidFill>
                <a:srgbClr val="004280"/>
              </a:solidFill>
            </a:endParaRPr>
          </a:p>
        </p:txBody>
      </p:sp>
      <p:sp>
        <p:nvSpPr>
          <p:cNvPr id="188" name="Google Shape;188;p23"/>
          <p:cNvSpPr txBox="1"/>
          <p:nvPr/>
        </p:nvSpPr>
        <p:spPr>
          <a:xfrm>
            <a:off x="986017" y="3669924"/>
            <a:ext cx="6213000" cy="1323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Contribute and spend funds tax-free</a:t>
            </a:r>
            <a:endParaRPr b="0" i="0" sz="1400" u="none" cap="none" strike="noStrike">
              <a:solidFill>
                <a:srgbClr val="004280"/>
              </a:solidFill>
              <a:latin typeface="Arial"/>
              <a:ea typeface="Arial"/>
              <a:cs typeface="Arial"/>
              <a:sym typeface="Arial"/>
            </a:endParaRPr>
          </a:p>
          <a:p>
            <a:pPr indent="-342900" lvl="0" marL="342900" marR="0" rtl="0" algn="l">
              <a:lnSpc>
                <a:spcPct val="15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Pay for eligible out-of-pocket healthcare expenses</a:t>
            </a:r>
            <a:endParaRPr b="0" i="0" sz="1400" u="none" cap="none" strike="noStrike">
              <a:solidFill>
                <a:srgbClr val="004280"/>
              </a:solidFill>
              <a:latin typeface="Arial"/>
              <a:ea typeface="Arial"/>
              <a:cs typeface="Arial"/>
              <a:sym typeface="Arial"/>
            </a:endParaRPr>
          </a:p>
          <a:p>
            <a:pPr indent="-342900" lvl="0" marL="342900" marR="0" rtl="0" algn="l">
              <a:lnSpc>
                <a:spcPct val="150000"/>
              </a:lnSpc>
              <a:spcBef>
                <a:spcPts val="0"/>
              </a:spcBef>
              <a:spcAft>
                <a:spcPts val="0"/>
              </a:spcAft>
              <a:buClr>
                <a:srgbClr val="004280"/>
              </a:buClr>
              <a:buSzPts val="2000"/>
              <a:buFont typeface="Arial"/>
              <a:buChar char="•"/>
            </a:pPr>
            <a:r>
              <a:rPr b="1" i="0" lang="en-US" sz="2000" u="none" cap="none" strike="noStrike">
                <a:solidFill>
                  <a:srgbClr val="004280"/>
                </a:solidFill>
                <a:latin typeface="Quattrocento Sans"/>
                <a:ea typeface="Quattrocento Sans"/>
                <a:cs typeface="Quattrocento Sans"/>
                <a:sym typeface="Quattrocento Sans"/>
              </a:rPr>
              <a:t>Employer contribution </a:t>
            </a:r>
            <a:r>
              <a:rPr b="0" i="0" lang="en-US" sz="2000" u="none" cap="none" strike="noStrike">
                <a:solidFill>
                  <a:srgbClr val="004280"/>
                </a:solidFill>
                <a:latin typeface="Quattrocento Sans"/>
                <a:ea typeface="Quattrocento Sans"/>
                <a:cs typeface="Quattrocento Sans"/>
                <a:sym typeface="Quattrocento Sans"/>
              </a:rPr>
              <a:t>(if applicable)</a:t>
            </a:r>
            <a:endParaRPr b="0" i="0" sz="1400" u="none" cap="none" strike="noStrike">
              <a:solidFill>
                <a:srgbClr val="004280"/>
              </a:solidFill>
              <a:latin typeface="Arial"/>
              <a:ea typeface="Arial"/>
              <a:cs typeface="Arial"/>
              <a:sym typeface="Arial"/>
            </a:endParaRPr>
          </a:p>
        </p:txBody>
      </p:sp>
      <p:sp>
        <p:nvSpPr>
          <p:cNvPr id="189" name="Google Shape;189;p23"/>
          <p:cNvSpPr txBox="1"/>
          <p:nvPr/>
        </p:nvSpPr>
        <p:spPr>
          <a:xfrm>
            <a:off x="986017" y="1909244"/>
            <a:ext cx="62130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000"/>
              <a:buFont typeface="Arial"/>
              <a:buNone/>
            </a:pPr>
            <a:r>
              <a:rPr b="0" i="0" lang="en-US" sz="3000" u="none" cap="none" strike="noStrike">
                <a:solidFill>
                  <a:srgbClr val="004280"/>
                </a:solidFill>
                <a:latin typeface="Quattrocento Sans"/>
                <a:ea typeface="Quattrocento Sans"/>
                <a:cs typeface="Quattrocento Sans"/>
                <a:sym typeface="Quattrocento Sans"/>
              </a:rPr>
              <a:t>2023 Medical FSA Maximum:</a:t>
            </a:r>
            <a:endParaRPr b="0" i="0" sz="1400" u="none" cap="none" strike="noStrike">
              <a:solidFill>
                <a:srgbClr val="004280"/>
              </a:solidFill>
              <a:latin typeface="Arial"/>
              <a:ea typeface="Arial"/>
              <a:cs typeface="Arial"/>
              <a:sym typeface="Arial"/>
            </a:endParaRPr>
          </a:p>
        </p:txBody>
      </p:sp>
      <p:pic>
        <p:nvPicPr>
          <p:cNvPr id="190" name="Google Shape;190;p23"/>
          <p:cNvPicPr preferRelativeResize="0"/>
          <p:nvPr/>
        </p:nvPicPr>
        <p:blipFill rotWithShape="1">
          <a:blip r:embed="rId4">
            <a:alphaModFix/>
          </a:blip>
          <a:srcRect b="0" l="20523" r="25951" t="0"/>
          <a:stretch/>
        </p:blipFill>
        <p:spPr>
          <a:xfrm>
            <a:off x="6685838" y="0"/>
            <a:ext cx="5506163" cy="6858000"/>
          </a:xfrm>
          <a:custGeom>
            <a:rect b="b" l="l" r="r" t="t"/>
            <a:pathLst>
              <a:path extrusionOk="0" h="6858000" w="5506163">
                <a:moveTo>
                  <a:pt x="0" y="0"/>
                </a:moveTo>
                <a:lnTo>
                  <a:pt x="5506163" y="0"/>
                </a:lnTo>
                <a:lnTo>
                  <a:pt x="5506163" y="6858000"/>
                </a:lnTo>
                <a:lnTo>
                  <a:pt x="0" y="6858000"/>
                </a:lnTo>
                <a:lnTo>
                  <a:pt x="2277542" y="3429000"/>
                </a:lnTo>
                <a:close/>
              </a:path>
            </a:pathLst>
          </a:custGeom>
          <a:noFill/>
          <a:ln>
            <a:noFill/>
          </a:ln>
        </p:spPr>
      </p:pic>
      <p:sp>
        <p:nvSpPr>
          <p:cNvPr id="191" name="Google Shape;191;p23"/>
          <p:cNvSpPr txBox="1"/>
          <p:nvPr/>
        </p:nvSpPr>
        <p:spPr>
          <a:xfrm>
            <a:off x="2302932" y="2390378"/>
            <a:ext cx="51105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6000"/>
              <a:buFont typeface="Arial"/>
              <a:buNone/>
            </a:pPr>
            <a:r>
              <a:rPr b="1" i="0" lang="en-US" sz="6000" u="none" cap="none" strike="noStrike">
                <a:solidFill>
                  <a:srgbClr val="05AAC6"/>
                </a:solidFill>
                <a:latin typeface="Quattrocento Sans"/>
                <a:ea typeface="Quattrocento Sans"/>
                <a:cs typeface="Quattrocento Sans"/>
                <a:sym typeface="Quattrocento Sans"/>
              </a:rPr>
              <a:t>$3,050</a:t>
            </a:r>
            <a:endParaRPr b="1" i="0" sz="6000" u="none" cap="none" strike="noStrike">
              <a:solidFill>
                <a:srgbClr val="05AAC6"/>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24"/>
          <p:cNvPicPr preferRelativeResize="0"/>
          <p:nvPr/>
        </p:nvPicPr>
        <p:blipFill>
          <a:blip r:embed="rId3">
            <a:alphaModFix/>
          </a:blip>
          <a:stretch>
            <a:fillRect/>
          </a:stretch>
        </p:blipFill>
        <p:spPr>
          <a:xfrm>
            <a:off x="0" y="0"/>
            <a:ext cx="11149574" cy="6858000"/>
          </a:xfrm>
          <a:prstGeom prst="rect">
            <a:avLst/>
          </a:prstGeom>
          <a:noFill/>
          <a:ln>
            <a:noFill/>
          </a:ln>
        </p:spPr>
      </p:pic>
      <p:sp>
        <p:nvSpPr>
          <p:cNvPr id="197" name="Google Shape;197;p24"/>
          <p:cNvSpPr/>
          <p:nvPr/>
        </p:nvSpPr>
        <p:spPr>
          <a:xfrm>
            <a:off x="1166447" y="4315326"/>
            <a:ext cx="8266311" cy="1860885"/>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8" name="Google Shape;198;p24"/>
          <p:cNvSpPr txBox="1"/>
          <p:nvPr>
            <p:ph type="ctrTitle"/>
          </p:nvPr>
        </p:nvSpPr>
        <p:spPr>
          <a:xfrm>
            <a:off x="700883" y="728853"/>
            <a:ext cx="6600300" cy="112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rPr>
              <a:t>Meet Ashley</a:t>
            </a:r>
            <a:endParaRPr>
              <a:solidFill>
                <a:srgbClr val="004280"/>
              </a:solidFill>
            </a:endParaRPr>
          </a:p>
          <a:p>
            <a:pPr indent="0" lvl="0" marL="0" rtl="0" algn="l">
              <a:lnSpc>
                <a:spcPct val="90000"/>
              </a:lnSpc>
              <a:spcBef>
                <a:spcPts val="0"/>
              </a:spcBef>
              <a:spcAft>
                <a:spcPts val="0"/>
              </a:spcAft>
              <a:buClr>
                <a:schemeClr val="lt1"/>
              </a:buClr>
              <a:buSzPts val="4000"/>
              <a:buFont typeface="Inter Black"/>
              <a:buNone/>
            </a:pPr>
            <a:br>
              <a:rPr lang="en-US" sz="600">
                <a:solidFill>
                  <a:srgbClr val="004280"/>
                </a:solidFill>
              </a:rPr>
            </a:br>
            <a:r>
              <a:rPr b="0" lang="en-US" sz="2000">
                <a:solidFill>
                  <a:srgbClr val="004280"/>
                </a:solidFill>
              </a:rPr>
              <a:t>Ashley is a 33 year old college graduate working in Marketing.</a:t>
            </a:r>
            <a:endParaRPr>
              <a:solidFill>
                <a:srgbClr val="004280"/>
              </a:solidFill>
            </a:endParaRPr>
          </a:p>
        </p:txBody>
      </p:sp>
      <p:sp>
        <p:nvSpPr>
          <p:cNvPr id="199" name="Google Shape;199;p24"/>
          <p:cNvSpPr txBox="1"/>
          <p:nvPr/>
        </p:nvSpPr>
        <p:spPr>
          <a:xfrm>
            <a:off x="664656" y="2439310"/>
            <a:ext cx="3660602" cy="16557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GROSS ANNUAL PAY………… $60,000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TAX RATE (18%) ………..…… -$10,800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NET ANNUAL PAY ………..…  $49,200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HEALTHCARE EXPENSES …… -$3,050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FINAL TAKE-HOME PAY ……. $46,150</a:t>
            </a:r>
            <a:endParaRPr b="0" i="0" sz="1400" u="none" cap="none" strike="noStrike">
              <a:solidFill>
                <a:srgbClr val="004280"/>
              </a:solidFill>
              <a:latin typeface="Arial"/>
              <a:ea typeface="Arial"/>
              <a:cs typeface="Arial"/>
              <a:sym typeface="Arial"/>
            </a:endParaRPr>
          </a:p>
        </p:txBody>
      </p:sp>
      <p:sp>
        <p:nvSpPr>
          <p:cNvPr id="200" name="Google Shape;200;p24"/>
          <p:cNvSpPr txBox="1"/>
          <p:nvPr/>
        </p:nvSpPr>
        <p:spPr>
          <a:xfrm>
            <a:off x="4347357" y="2439310"/>
            <a:ext cx="3780646" cy="16557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GROSS ANNUAL PAY…………… $60,000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ANNUAL FSA CONTRIBUTION  -$3,050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ADJUSTED GROSS PAY …….…..$56,950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TAX RATE (18%) ……………..… -$10,251</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FINAL TAKE-HOME PAY …...…. $46,699</a:t>
            </a:r>
            <a:endParaRPr b="0" i="0" sz="1400" u="none" cap="none" strike="noStrike">
              <a:solidFill>
                <a:srgbClr val="004280"/>
              </a:solidFill>
              <a:latin typeface="Arial"/>
              <a:ea typeface="Arial"/>
              <a:cs typeface="Arial"/>
              <a:sym typeface="Arial"/>
            </a:endParaRPr>
          </a:p>
        </p:txBody>
      </p:sp>
      <p:sp>
        <p:nvSpPr>
          <p:cNvPr id="201" name="Google Shape;201;p24"/>
          <p:cNvSpPr txBox="1"/>
          <p:nvPr/>
        </p:nvSpPr>
        <p:spPr>
          <a:xfrm>
            <a:off x="4492498" y="4501552"/>
            <a:ext cx="2837216" cy="1045525"/>
          </a:xfrm>
          <a:prstGeom prst="rect">
            <a:avLst/>
          </a:prstGeom>
          <a:noFill/>
          <a:ln>
            <a:noFill/>
          </a:ln>
        </p:spPr>
        <p:txBody>
          <a:bodyPr anchorCtr="0" anchor="t" bIns="45700" lIns="91425" spcFirstLastPara="1" rIns="91425" wrap="square" tIns="45700">
            <a:normAutofit lnSpcReduction="20000"/>
          </a:bodyPr>
          <a:lstStyle/>
          <a:p>
            <a:pPr indent="0" lvl="0" marL="0" marR="0" rtl="0" algn="r">
              <a:lnSpc>
                <a:spcPct val="90000"/>
              </a:lnSpc>
              <a:spcBef>
                <a:spcPts val="0"/>
              </a:spcBef>
              <a:spcAft>
                <a:spcPts val="0"/>
              </a:spcAft>
              <a:buClr>
                <a:srgbClr val="253746"/>
              </a:buClr>
              <a:buSzPts val="8000"/>
              <a:buFont typeface="Arial"/>
              <a:buNone/>
            </a:pPr>
            <a:r>
              <a:rPr b="1" i="0" lang="en-US" sz="8000" u="none" cap="none" strike="noStrike">
                <a:solidFill>
                  <a:schemeClr val="lt1"/>
                </a:solidFill>
                <a:latin typeface="Quattrocento Sans"/>
                <a:ea typeface="Quattrocento Sans"/>
                <a:cs typeface="Quattrocento Sans"/>
                <a:sym typeface="Quattrocento Sans"/>
              </a:rPr>
              <a:t>$549</a:t>
            </a:r>
            <a:endParaRPr b="1" i="0" sz="1400" u="none" cap="none" strike="noStrike">
              <a:solidFill>
                <a:schemeClr val="lt1"/>
              </a:solidFill>
              <a:latin typeface="Quattrocento Sans"/>
              <a:ea typeface="Quattrocento Sans"/>
              <a:cs typeface="Quattrocento Sans"/>
              <a:sym typeface="Quattrocento Sans"/>
            </a:endParaRPr>
          </a:p>
        </p:txBody>
      </p:sp>
      <p:pic>
        <p:nvPicPr>
          <p:cNvPr id="202" name="Google Shape;202;p24"/>
          <p:cNvPicPr preferRelativeResize="0"/>
          <p:nvPr/>
        </p:nvPicPr>
        <p:blipFill rotWithShape="1">
          <a:blip r:embed="rId4">
            <a:alphaModFix/>
          </a:blip>
          <a:srcRect b="186" l="33074" r="27230" t="19681"/>
          <a:stretch/>
        </p:blipFill>
        <p:spPr>
          <a:xfrm>
            <a:off x="7084696" y="0"/>
            <a:ext cx="5096017" cy="6858000"/>
          </a:xfrm>
          <a:custGeom>
            <a:rect b="b" l="l" r="r" t="t"/>
            <a:pathLst>
              <a:path extrusionOk="0" h="6858000" w="5096017">
                <a:moveTo>
                  <a:pt x="0" y="0"/>
                </a:moveTo>
                <a:lnTo>
                  <a:pt x="5096017" y="0"/>
                </a:lnTo>
                <a:lnTo>
                  <a:pt x="5096017" y="6858000"/>
                </a:lnTo>
                <a:lnTo>
                  <a:pt x="0" y="6858000"/>
                </a:lnTo>
                <a:lnTo>
                  <a:pt x="2277542" y="3429000"/>
                </a:lnTo>
                <a:close/>
              </a:path>
            </a:pathLst>
          </a:custGeom>
          <a:noFill/>
          <a:ln>
            <a:noFill/>
          </a:ln>
        </p:spPr>
      </p:pic>
      <p:sp>
        <p:nvSpPr>
          <p:cNvPr id="203" name="Google Shape;203;p24"/>
          <p:cNvSpPr txBox="1"/>
          <p:nvPr/>
        </p:nvSpPr>
        <p:spPr>
          <a:xfrm>
            <a:off x="664656" y="1977645"/>
            <a:ext cx="288064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4280"/>
                </a:solidFill>
                <a:latin typeface="Quattrocento Sans"/>
                <a:ea typeface="Quattrocento Sans"/>
                <a:cs typeface="Quattrocento Sans"/>
                <a:sym typeface="Quattrocento Sans"/>
              </a:rPr>
              <a:t>Without Healthcare FSA</a:t>
            </a:r>
            <a:endParaRPr b="1" i="0" sz="1800" u="none" cap="none" strike="noStrike">
              <a:solidFill>
                <a:srgbClr val="004280"/>
              </a:solidFill>
              <a:latin typeface="Quattrocento Sans"/>
              <a:ea typeface="Quattrocento Sans"/>
              <a:cs typeface="Quattrocento Sans"/>
              <a:sym typeface="Quattrocento Sans"/>
            </a:endParaRPr>
          </a:p>
        </p:txBody>
      </p:sp>
      <p:sp>
        <p:nvSpPr>
          <p:cNvPr id="204" name="Google Shape;204;p24"/>
          <p:cNvSpPr txBox="1"/>
          <p:nvPr/>
        </p:nvSpPr>
        <p:spPr>
          <a:xfrm>
            <a:off x="4398948" y="1977645"/>
            <a:ext cx="288064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4280"/>
                </a:solidFill>
                <a:latin typeface="Quattrocento Sans"/>
                <a:ea typeface="Quattrocento Sans"/>
                <a:cs typeface="Quattrocento Sans"/>
                <a:sym typeface="Quattrocento Sans"/>
              </a:rPr>
              <a:t>With Healthcare FSA</a:t>
            </a:r>
            <a:endParaRPr b="1" i="0" sz="1800" u="none" cap="none" strike="noStrike">
              <a:solidFill>
                <a:srgbClr val="004280"/>
              </a:solidFill>
              <a:latin typeface="Quattrocento Sans"/>
              <a:ea typeface="Quattrocento Sans"/>
              <a:cs typeface="Quattrocento Sans"/>
              <a:sym typeface="Quattrocento Sans"/>
            </a:endParaRPr>
          </a:p>
        </p:txBody>
      </p:sp>
      <p:sp>
        <p:nvSpPr>
          <p:cNvPr id="205" name="Google Shape;205;p24"/>
          <p:cNvSpPr txBox="1"/>
          <p:nvPr/>
        </p:nvSpPr>
        <p:spPr>
          <a:xfrm>
            <a:off x="1456092" y="4539245"/>
            <a:ext cx="337258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Quattrocento Sans"/>
                <a:ea typeface="Quattrocento Sans"/>
                <a:cs typeface="Quattrocento Sans"/>
                <a:sym typeface="Quattrocento Sans"/>
              </a:rPr>
              <a:t>Take home this much more with a Healthcare FSA</a:t>
            </a:r>
            <a:endParaRPr b="0" i="0" sz="2000" u="none" cap="none" strike="noStrike">
              <a:solidFill>
                <a:schemeClr val="lt1"/>
              </a:solidFill>
              <a:latin typeface="Quattrocento Sans"/>
              <a:ea typeface="Quattrocento Sans"/>
              <a:cs typeface="Quattrocento Sans"/>
              <a:sym typeface="Quattrocento Sans"/>
            </a:endParaRPr>
          </a:p>
        </p:txBody>
      </p:sp>
      <p:sp>
        <p:nvSpPr>
          <p:cNvPr id="206" name="Google Shape;206;p24"/>
          <p:cNvSpPr txBox="1"/>
          <p:nvPr/>
        </p:nvSpPr>
        <p:spPr>
          <a:xfrm>
            <a:off x="1330727" y="5449311"/>
            <a:ext cx="6435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Quattrocento Sans"/>
                <a:ea typeface="Quattrocento Sans"/>
                <a:cs typeface="Quattrocento Sans"/>
                <a:sym typeface="Quattrocento Sans"/>
              </a:rPr>
              <a:t>All figures in this table are estimates and based on an annual salary of $60,000 and maximum contribution limits to the benefit account. Your salary, tax rate, healthcare expenses and tax savings may be different.. </a:t>
            </a:r>
            <a:endParaRPr b="0" i="0" sz="1200" u="none" cap="none" strike="noStrike">
              <a:solidFill>
                <a:schemeClr val="lt1"/>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pSp>
        <p:nvGrpSpPr>
          <p:cNvPr id="211" name="Google Shape;211;g18f7eb50b35_0_134"/>
          <p:cNvGrpSpPr/>
          <p:nvPr/>
        </p:nvGrpSpPr>
        <p:grpSpPr>
          <a:xfrm>
            <a:off x="200" y="0"/>
            <a:ext cx="12191800" cy="6858000"/>
            <a:chOff x="200" y="0"/>
            <a:chExt cx="12191800" cy="6858000"/>
          </a:xfrm>
        </p:grpSpPr>
        <p:pic>
          <p:nvPicPr>
            <p:cNvPr id="212" name="Google Shape;212;g18f7eb50b35_0_134"/>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213" name="Google Shape;213;g18f7eb50b35_0_134"/>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14" name="Google Shape;214;g18f7eb50b35_0_134"/>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215" name="Google Shape;215;g18f7eb50b35_0_134"/>
          <p:cNvSpPr/>
          <p:nvPr/>
        </p:nvSpPr>
        <p:spPr>
          <a:xfrm>
            <a:off x="891078" y="2001847"/>
            <a:ext cx="3002400" cy="31440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6" name="Google Shape;216;g18f7eb50b35_0_134"/>
          <p:cNvSpPr txBox="1"/>
          <p:nvPr>
            <p:ph type="ctrTitle"/>
          </p:nvPr>
        </p:nvSpPr>
        <p:spPr>
          <a:xfrm>
            <a:off x="1166446" y="336132"/>
            <a:ext cx="10287600" cy="758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11111"/>
              <a:buFont typeface="Inter Black"/>
              <a:buNone/>
            </a:pPr>
            <a:r>
              <a:rPr lang="en-US">
                <a:solidFill>
                  <a:srgbClr val="004280"/>
                </a:solidFill>
                <a:latin typeface="Quattrocento Sans"/>
                <a:ea typeface="Quattrocento Sans"/>
                <a:cs typeface="Quattrocento Sans"/>
                <a:sym typeface="Quattrocento Sans"/>
              </a:rPr>
              <a:t>Dependent care FSA grace period and run-out</a:t>
            </a:r>
            <a:endParaRPr>
              <a:solidFill>
                <a:srgbClr val="004280"/>
              </a:solidFill>
              <a:latin typeface="Quattrocento Sans"/>
              <a:ea typeface="Quattrocento Sans"/>
              <a:cs typeface="Quattrocento Sans"/>
              <a:sym typeface="Quattrocento Sans"/>
            </a:endParaRPr>
          </a:p>
        </p:txBody>
      </p:sp>
      <p:sp>
        <p:nvSpPr>
          <p:cNvPr id="217" name="Google Shape;217;g18f7eb50b35_0_134"/>
          <p:cNvSpPr txBox="1"/>
          <p:nvPr>
            <p:ph idx="4294967295" type="body"/>
          </p:nvPr>
        </p:nvSpPr>
        <p:spPr>
          <a:xfrm>
            <a:off x="4286501" y="2247566"/>
            <a:ext cx="7167600" cy="4300500"/>
          </a:xfrm>
          <a:prstGeom prst="rect">
            <a:avLst/>
          </a:prstGeom>
          <a:noFill/>
          <a:ln>
            <a:noFill/>
          </a:ln>
        </p:spPr>
        <p:txBody>
          <a:bodyPr anchorCtr="0" anchor="t" bIns="45700" lIns="91425" spcFirstLastPara="1" rIns="91425" wrap="square" tIns="45700">
            <a:normAutofit/>
          </a:bodyPr>
          <a:lstStyle/>
          <a:p>
            <a:pPr indent="0" lvl="0" marL="101600" rtl="0" algn="l">
              <a:lnSpc>
                <a:spcPct val="90000"/>
              </a:lnSpc>
              <a:spcBef>
                <a:spcPts val="1000"/>
              </a:spcBef>
              <a:spcAft>
                <a:spcPts val="0"/>
              </a:spcAft>
              <a:buSzPts val="2800"/>
              <a:buNone/>
            </a:pPr>
            <a:r>
              <a:rPr lang="en-US" sz="2800">
                <a:solidFill>
                  <a:srgbClr val="004280"/>
                </a:solidFill>
                <a:latin typeface="Quattrocento Sans"/>
                <a:ea typeface="Quattrocento Sans"/>
                <a:cs typeface="Quattrocento Sans"/>
                <a:sym typeface="Quattrocento Sans"/>
              </a:rPr>
              <a:t>January 1, 2023 – December 31, 2023</a:t>
            </a:r>
            <a:endParaRPr>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t/>
            </a:r>
            <a:endParaRPr sz="2800">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rPr lang="en-US" sz="2800">
                <a:solidFill>
                  <a:srgbClr val="004280"/>
                </a:solidFill>
                <a:latin typeface="Quattrocento Sans"/>
                <a:ea typeface="Quattrocento Sans"/>
                <a:cs typeface="Quattrocento Sans"/>
                <a:sym typeface="Quattrocento Sans"/>
              </a:rPr>
              <a:t>March 15, 2024 – deadline to incur claims</a:t>
            </a:r>
            <a:endParaRPr>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t/>
            </a:r>
            <a:endParaRPr sz="2800">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rPr lang="en-US" sz="2800">
                <a:solidFill>
                  <a:srgbClr val="004280"/>
                </a:solidFill>
                <a:latin typeface="Quattrocento Sans"/>
                <a:ea typeface="Quattrocento Sans"/>
                <a:cs typeface="Quattrocento Sans"/>
                <a:sym typeface="Quattrocento Sans"/>
              </a:rPr>
              <a:t>March 31, 2024 – deadline to submit claims</a:t>
            </a:r>
            <a:endParaRPr sz="2800">
              <a:solidFill>
                <a:srgbClr val="004280"/>
              </a:solidFill>
              <a:latin typeface="Quattrocento Sans"/>
              <a:ea typeface="Quattrocento Sans"/>
              <a:cs typeface="Quattrocento Sans"/>
              <a:sym typeface="Quattrocento Sans"/>
            </a:endParaRPr>
          </a:p>
        </p:txBody>
      </p:sp>
      <p:pic>
        <p:nvPicPr>
          <p:cNvPr id="218" name="Google Shape;218;g18f7eb50b35_0_134"/>
          <p:cNvPicPr preferRelativeResize="0"/>
          <p:nvPr/>
        </p:nvPicPr>
        <p:blipFill rotWithShape="1">
          <a:blip r:embed="rId4">
            <a:alphaModFix/>
          </a:blip>
          <a:srcRect b="1867" l="0" r="0" t="1867"/>
          <a:stretch/>
        </p:blipFill>
        <p:spPr>
          <a:xfrm>
            <a:off x="1447425" y="2595623"/>
            <a:ext cx="1986975" cy="1956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26"/>
          <p:cNvPicPr preferRelativeResize="0"/>
          <p:nvPr/>
        </p:nvPicPr>
        <p:blipFill rotWithShape="1">
          <a:blip r:embed="rId3">
            <a:alphaModFix/>
          </a:blip>
          <a:srcRect b="0" l="58248" r="0" t="0"/>
          <a:stretch/>
        </p:blipFill>
        <p:spPr>
          <a:xfrm>
            <a:off x="-1123500" y="0"/>
            <a:ext cx="3817776" cy="6858000"/>
          </a:xfrm>
          <a:prstGeom prst="rect">
            <a:avLst/>
          </a:prstGeom>
          <a:noFill/>
          <a:ln>
            <a:noFill/>
          </a:ln>
        </p:spPr>
      </p:pic>
      <p:sp>
        <p:nvSpPr>
          <p:cNvPr id="224" name="Google Shape;224;p26"/>
          <p:cNvSpPr txBox="1"/>
          <p:nvPr>
            <p:ph type="ctrTitle"/>
          </p:nvPr>
        </p:nvSpPr>
        <p:spPr>
          <a:xfrm>
            <a:off x="2995246" y="5647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Inter Black"/>
              <a:buNone/>
            </a:pPr>
            <a:r>
              <a:rPr lang="en-US">
                <a:solidFill>
                  <a:srgbClr val="004280"/>
                </a:solidFill>
              </a:rPr>
              <a:t>Medical FSA carryover</a:t>
            </a:r>
            <a:endParaRPr>
              <a:solidFill>
                <a:srgbClr val="004280"/>
              </a:solidFill>
            </a:endParaRPr>
          </a:p>
        </p:txBody>
      </p:sp>
      <p:sp>
        <p:nvSpPr>
          <p:cNvPr id="225" name="Google Shape;225;p26"/>
          <p:cNvSpPr txBox="1"/>
          <p:nvPr>
            <p:ph idx="1" type="body"/>
          </p:nvPr>
        </p:nvSpPr>
        <p:spPr>
          <a:xfrm>
            <a:off x="4936951" y="2229850"/>
            <a:ext cx="7255200" cy="2675700"/>
          </a:xfrm>
          <a:prstGeom prst="rect">
            <a:avLst/>
          </a:prstGeom>
          <a:noFill/>
          <a:ln>
            <a:noFill/>
          </a:ln>
        </p:spPr>
        <p:txBody>
          <a:bodyPr anchorCtr="0" anchor="t" bIns="45700" lIns="91425" spcFirstLastPara="1" rIns="91425" wrap="square" tIns="45700">
            <a:normAutofit fontScale="92500" lnSpcReduction="20000"/>
          </a:bodyPr>
          <a:lstStyle/>
          <a:p>
            <a:pPr indent="-333375" lvl="0" marL="342900" rtl="0" algn="l">
              <a:lnSpc>
                <a:spcPct val="150000"/>
              </a:lnSpc>
              <a:spcBef>
                <a:spcPts val="1000"/>
              </a:spcBef>
              <a:spcAft>
                <a:spcPts val="0"/>
              </a:spcAft>
              <a:buSzPct val="100000"/>
              <a:buFont typeface="Arial"/>
              <a:buChar char="•"/>
            </a:pPr>
            <a:r>
              <a:rPr lang="en-US">
                <a:solidFill>
                  <a:srgbClr val="004280"/>
                </a:solidFill>
                <a:latin typeface="Quattrocento Sans"/>
                <a:ea typeface="Quattrocento Sans"/>
                <a:cs typeface="Quattrocento Sans"/>
                <a:sym typeface="Quattrocento Sans"/>
              </a:rPr>
              <a:t>The carryover allows you to roll over </a:t>
            </a:r>
            <a:r>
              <a:rPr lang="en-US">
                <a:solidFill>
                  <a:srgbClr val="05AAC6"/>
                </a:solidFill>
                <a:latin typeface="Quattrocento Sans"/>
                <a:ea typeface="Quattrocento Sans"/>
                <a:cs typeface="Quattrocento Sans"/>
                <a:sym typeface="Quattrocento Sans"/>
              </a:rPr>
              <a:t>up to </a:t>
            </a:r>
            <a:r>
              <a:rPr lang="en-US">
                <a:solidFill>
                  <a:srgbClr val="05AAC6"/>
                </a:solidFill>
                <a:latin typeface="Quattrocento Sans"/>
                <a:ea typeface="Quattrocento Sans"/>
                <a:cs typeface="Quattrocento Sans"/>
                <a:sym typeface="Quattrocento Sans"/>
                <a:extLst>
                  <a:ext uri="http://customooxmlschemas.google.com/">
                    <go:slidesCustomData xmlns:go="http://customooxmlschemas.google.com/" textRoundtripDataId="3"/>
                  </a:ext>
                </a:extLst>
              </a:rPr>
              <a:t>$610</a:t>
            </a:r>
            <a:r>
              <a:rPr lang="en-US">
                <a:solidFill>
                  <a:srgbClr val="CF202F"/>
                </a:solidFill>
                <a:latin typeface="Quattrocento Sans"/>
                <a:ea typeface="Quattrocento Sans"/>
                <a:cs typeface="Quattrocento Sans"/>
                <a:sym typeface="Quattrocento Sans"/>
                <a:extLst>
                  <a:ext uri="http://customooxmlschemas.google.com/">
                    <go:slidesCustomData xmlns:go="http://customooxmlschemas.google.com/" textRoundtripDataId="4"/>
                  </a:ext>
                </a:extLst>
              </a:rPr>
              <a:t> </a:t>
            </a:r>
            <a:r>
              <a:rPr lang="en-US">
                <a:solidFill>
                  <a:srgbClr val="004280"/>
                </a:solidFill>
                <a:latin typeface="Quattrocento Sans"/>
                <a:ea typeface="Quattrocento Sans"/>
                <a:cs typeface="Quattrocento Sans"/>
                <a:sym typeface="Quattrocento Sans"/>
              </a:rPr>
              <a:t>to the next plan year</a:t>
            </a:r>
            <a:endParaRPr>
              <a:solidFill>
                <a:srgbClr val="004280"/>
              </a:solidFill>
            </a:endParaRPr>
          </a:p>
          <a:p>
            <a:pPr indent="-333375" lvl="0" marL="342900" rtl="0" algn="l">
              <a:lnSpc>
                <a:spcPct val="150000"/>
              </a:lnSpc>
              <a:spcBef>
                <a:spcPts val="1000"/>
              </a:spcBef>
              <a:spcAft>
                <a:spcPts val="0"/>
              </a:spcAft>
              <a:buSzPct val="100000"/>
              <a:buFont typeface="Arial"/>
              <a:buChar char="•"/>
            </a:pPr>
            <a:r>
              <a:rPr lang="en-US">
                <a:solidFill>
                  <a:srgbClr val="004280"/>
                </a:solidFill>
                <a:latin typeface="Quattrocento Sans"/>
                <a:ea typeface="Quattrocento Sans"/>
                <a:cs typeface="Quattrocento Sans"/>
                <a:sym typeface="Quattrocento Sans"/>
              </a:rPr>
              <a:t>Funds are available after the end of the run-out period –</a:t>
            </a:r>
            <a:r>
              <a:rPr lang="en-US">
                <a:solidFill>
                  <a:srgbClr val="4D4D4F"/>
                </a:solidFill>
                <a:latin typeface="Quattrocento Sans"/>
                <a:ea typeface="Quattrocento Sans"/>
                <a:cs typeface="Quattrocento Sans"/>
                <a:sym typeface="Quattrocento Sans"/>
              </a:rPr>
              <a:t> </a:t>
            </a:r>
            <a:r>
              <a:rPr lang="en-US">
                <a:solidFill>
                  <a:srgbClr val="05AAC6"/>
                </a:solidFill>
                <a:latin typeface="Quattrocento Sans"/>
                <a:ea typeface="Quattrocento Sans"/>
                <a:cs typeface="Quattrocento Sans"/>
                <a:sym typeface="Quattrocento Sans"/>
              </a:rPr>
              <a:t>April 2024</a:t>
            </a:r>
            <a:endParaRPr>
              <a:solidFill>
                <a:srgbClr val="05AAC6"/>
              </a:solidFill>
            </a:endParaRPr>
          </a:p>
          <a:p>
            <a:pPr indent="-333375" lvl="0" marL="342900" rtl="0" algn="l">
              <a:lnSpc>
                <a:spcPct val="150000"/>
              </a:lnSpc>
              <a:spcBef>
                <a:spcPts val="1000"/>
              </a:spcBef>
              <a:spcAft>
                <a:spcPts val="0"/>
              </a:spcAft>
              <a:buClr>
                <a:srgbClr val="004280"/>
              </a:buClr>
              <a:buSzPct val="100000"/>
              <a:buFont typeface="Arial"/>
              <a:buChar char="•"/>
            </a:pPr>
            <a:r>
              <a:rPr lang="en-US">
                <a:solidFill>
                  <a:srgbClr val="004280"/>
                </a:solidFill>
                <a:latin typeface="Quattrocento Sans"/>
                <a:ea typeface="Quattrocento Sans"/>
                <a:cs typeface="Quattrocento Sans"/>
                <a:sym typeface="Quattrocento Sans"/>
              </a:rPr>
              <a:t>Allowed to elect full maximum regardless of carryover amount </a:t>
            </a:r>
            <a:endParaRPr>
              <a:solidFill>
                <a:srgbClr val="004280"/>
              </a:solidFill>
            </a:endParaRPr>
          </a:p>
          <a:p>
            <a:pPr indent="-333375" lvl="0" marL="342900" rtl="0" algn="l">
              <a:lnSpc>
                <a:spcPct val="150000"/>
              </a:lnSpc>
              <a:spcBef>
                <a:spcPts val="1000"/>
              </a:spcBef>
              <a:spcAft>
                <a:spcPts val="0"/>
              </a:spcAft>
              <a:buClr>
                <a:srgbClr val="004280"/>
              </a:buClr>
              <a:buSzPct val="100000"/>
              <a:buFont typeface="Arial"/>
              <a:buChar char="•"/>
            </a:pPr>
            <a:r>
              <a:rPr lang="en-US">
                <a:solidFill>
                  <a:srgbClr val="004280"/>
                </a:solidFill>
                <a:latin typeface="Quattrocento Sans"/>
                <a:ea typeface="Quattrocento Sans"/>
                <a:cs typeface="Quattrocento Sans"/>
                <a:sym typeface="Quattrocento Sans"/>
              </a:rPr>
              <a:t>Only available for </a:t>
            </a:r>
            <a:r>
              <a:rPr lang="en-US">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5"/>
                  </a:ext>
                </a:extLst>
              </a:rPr>
              <a:t>medical </a:t>
            </a:r>
            <a:r>
              <a:rPr lang="en-US">
                <a:solidFill>
                  <a:srgbClr val="004280"/>
                </a:solidFill>
                <a:latin typeface="Quattrocento Sans"/>
                <a:ea typeface="Quattrocento Sans"/>
                <a:cs typeface="Quattrocento Sans"/>
                <a:sym typeface="Quattrocento Sans"/>
              </a:rPr>
              <a:t>FSA funds</a:t>
            </a:r>
            <a:endParaRPr>
              <a:solidFill>
                <a:srgbClr val="004280"/>
              </a:solidFill>
              <a:latin typeface="Quattrocento Sans"/>
              <a:ea typeface="Quattrocento Sans"/>
              <a:cs typeface="Quattrocento Sans"/>
              <a:sym typeface="Quattrocento Sans"/>
            </a:endParaRPr>
          </a:p>
        </p:txBody>
      </p:sp>
      <p:sp>
        <p:nvSpPr>
          <p:cNvPr id="226" name="Google Shape;226;p26"/>
          <p:cNvSpPr/>
          <p:nvPr/>
        </p:nvSpPr>
        <p:spPr>
          <a:xfrm>
            <a:off x="2919046" y="2609880"/>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27" name="Google Shape;227;p26"/>
          <p:cNvPicPr preferRelativeResize="0"/>
          <p:nvPr/>
        </p:nvPicPr>
        <p:blipFill rotWithShape="1">
          <a:blip r:embed="rId4">
            <a:alphaModFix/>
          </a:blip>
          <a:srcRect b="0" l="0" r="0" t="0"/>
          <a:stretch/>
        </p:blipFill>
        <p:spPr>
          <a:xfrm>
            <a:off x="2714610" y="2284266"/>
            <a:ext cx="2292295" cy="2213040"/>
          </a:xfrm>
          <a:prstGeom prst="rect">
            <a:avLst/>
          </a:prstGeom>
          <a:noFill/>
          <a:ln>
            <a:noFill/>
          </a:ln>
        </p:spPr>
      </p:pic>
      <p:sp>
        <p:nvSpPr>
          <p:cNvPr id="228" name="Google Shape;228;p26"/>
          <p:cNvSpPr/>
          <p:nvPr/>
        </p:nvSpPr>
        <p:spPr>
          <a:xfrm>
            <a:off x="10642100" y="6142500"/>
            <a:ext cx="1320000" cy="59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g18f7eb50b35_0_165"/>
          <p:cNvPicPr preferRelativeResize="0"/>
          <p:nvPr/>
        </p:nvPicPr>
        <p:blipFill>
          <a:blip r:embed="rId3">
            <a:alphaModFix/>
          </a:blip>
          <a:stretch>
            <a:fillRect/>
          </a:stretch>
        </p:blipFill>
        <p:spPr>
          <a:xfrm>
            <a:off x="0" y="0"/>
            <a:ext cx="12192000" cy="6857989"/>
          </a:xfrm>
          <a:prstGeom prst="rect">
            <a:avLst/>
          </a:prstGeom>
          <a:noFill/>
          <a:ln>
            <a:noFill/>
          </a:ln>
        </p:spPr>
      </p:pic>
      <p:sp>
        <p:nvSpPr>
          <p:cNvPr id="234" name="Google Shape;234;g18f7eb50b35_0_165"/>
          <p:cNvSpPr txBox="1"/>
          <p:nvPr/>
        </p:nvSpPr>
        <p:spPr>
          <a:xfrm>
            <a:off x="518250" y="3013500"/>
            <a:ext cx="11155500" cy="15699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Quattrocento Sans"/>
                <a:ea typeface="Quattrocento Sans"/>
                <a:cs typeface="Quattrocento Sans"/>
                <a:sym typeface="Quattrocento Sans"/>
              </a:rPr>
              <a:t>Combination f</a:t>
            </a:r>
            <a:r>
              <a:rPr b="1" lang="en-US" sz="200">
                <a:solidFill>
                  <a:schemeClr val="lt1"/>
                </a:solidFill>
                <a:latin typeface="Quattrocento Sans"/>
                <a:ea typeface="Quattrocento Sans"/>
                <a:cs typeface="Quattrocento Sans"/>
                <a:sym typeface="Quattrocento Sans"/>
              </a:rPr>
              <a:t> </a:t>
            </a:r>
            <a:r>
              <a:rPr b="1" lang="en-US" sz="4800">
                <a:solidFill>
                  <a:schemeClr val="lt1"/>
                </a:solidFill>
                <a:latin typeface="Quattrocento Sans"/>
                <a:ea typeface="Quattrocento Sans"/>
                <a:cs typeface="Quattrocento Sans"/>
                <a:sym typeface="Quattrocento Sans"/>
              </a:rPr>
              <a:t>lexible spending account (combo FSA)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pSp>
        <p:nvGrpSpPr>
          <p:cNvPr id="239" name="Google Shape;239;g18f7eb50b35_0_174"/>
          <p:cNvGrpSpPr/>
          <p:nvPr/>
        </p:nvGrpSpPr>
        <p:grpSpPr>
          <a:xfrm>
            <a:off x="200" y="0"/>
            <a:ext cx="12191800" cy="6858000"/>
            <a:chOff x="200" y="0"/>
            <a:chExt cx="12191800" cy="6858000"/>
          </a:xfrm>
        </p:grpSpPr>
        <p:pic>
          <p:nvPicPr>
            <p:cNvPr id="240" name="Google Shape;240;g18f7eb50b35_0_174"/>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241" name="Google Shape;241;g18f7eb50b35_0_174"/>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42" name="Google Shape;242;g18f7eb50b35_0_174"/>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243" name="Google Shape;243;g18f7eb50b35_0_174"/>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solidFill>
                  <a:srgbClr val="004280"/>
                </a:solidFill>
              </a:rPr>
              <a:t>Medical flexible spending account</a:t>
            </a:r>
            <a:endParaRPr>
              <a:solidFill>
                <a:srgbClr val="004280"/>
              </a:solidFill>
            </a:endParaRPr>
          </a:p>
        </p:txBody>
      </p:sp>
      <p:sp>
        <p:nvSpPr>
          <p:cNvPr id="244" name="Google Shape;244;g18f7eb50b35_0_174"/>
          <p:cNvSpPr txBox="1"/>
          <p:nvPr/>
        </p:nvSpPr>
        <p:spPr>
          <a:xfrm>
            <a:off x="1636296" y="4333671"/>
            <a:ext cx="229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Funds on day 1</a:t>
            </a:r>
            <a:endParaRPr b="0" i="0" sz="2400" u="none" cap="none" strike="noStrike">
              <a:solidFill>
                <a:srgbClr val="004280"/>
              </a:solidFill>
              <a:latin typeface="Arial"/>
              <a:ea typeface="Arial"/>
              <a:cs typeface="Arial"/>
              <a:sym typeface="Arial"/>
            </a:endParaRPr>
          </a:p>
        </p:txBody>
      </p:sp>
      <p:sp>
        <p:nvSpPr>
          <p:cNvPr id="245" name="Google Shape;245;g18f7eb50b35_0_174"/>
          <p:cNvSpPr txBox="1"/>
          <p:nvPr/>
        </p:nvSpPr>
        <p:spPr>
          <a:xfrm>
            <a:off x="5418221" y="4333671"/>
            <a:ext cx="1411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Discount</a:t>
            </a:r>
            <a:endParaRPr b="0" i="0" sz="2400" u="none" cap="none" strike="noStrike">
              <a:solidFill>
                <a:srgbClr val="004280"/>
              </a:solidFill>
              <a:latin typeface="Arial"/>
              <a:ea typeface="Arial"/>
              <a:cs typeface="Arial"/>
              <a:sym typeface="Arial"/>
            </a:endParaRPr>
          </a:p>
        </p:txBody>
      </p:sp>
      <p:sp>
        <p:nvSpPr>
          <p:cNvPr id="246" name="Google Shape;246;g18f7eb50b35_0_174"/>
          <p:cNvSpPr/>
          <p:nvPr/>
        </p:nvSpPr>
        <p:spPr>
          <a:xfrm>
            <a:off x="1650133" y="2242817"/>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7" name="Google Shape;247;g18f7eb50b35_0_174"/>
          <p:cNvSpPr txBox="1"/>
          <p:nvPr/>
        </p:nvSpPr>
        <p:spPr>
          <a:xfrm>
            <a:off x="8489951" y="4333671"/>
            <a:ext cx="1740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Plan ahead</a:t>
            </a:r>
            <a:endParaRPr b="0" i="0" sz="2400" u="none" cap="none" strike="noStrike">
              <a:solidFill>
                <a:srgbClr val="004280"/>
              </a:solidFill>
              <a:latin typeface="Arial"/>
              <a:ea typeface="Arial"/>
              <a:cs typeface="Arial"/>
              <a:sym typeface="Arial"/>
            </a:endParaRPr>
          </a:p>
        </p:txBody>
      </p:sp>
      <p:pic>
        <p:nvPicPr>
          <p:cNvPr id="248" name="Google Shape;248;g18f7eb50b35_0_174"/>
          <p:cNvPicPr preferRelativeResize="0"/>
          <p:nvPr/>
        </p:nvPicPr>
        <p:blipFill rotWithShape="1">
          <a:blip r:embed="rId4">
            <a:alphaModFix/>
          </a:blip>
          <a:srcRect b="0" l="0" r="0" t="0"/>
          <a:stretch/>
        </p:blipFill>
        <p:spPr>
          <a:xfrm>
            <a:off x="1742739" y="2423074"/>
            <a:ext cx="1665748" cy="1608154"/>
          </a:xfrm>
          <a:prstGeom prst="rect">
            <a:avLst/>
          </a:prstGeom>
          <a:noFill/>
          <a:ln>
            <a:noFill/>
          </a:ln>
        </p:spPr>
      </p:pic>
      <p:sp>
        <p:nvSpPr>
          <p:cNvPr id="249" name="Google Shape;249;g18f7eb50b35_0_174"/>
          <p:cNvSpPr/>
          <p:nvPr/>
        </p:nvSpPr>
        <p:spPr>
          <a:xfrm>
            <a:off x="5140337" y="2242817"/>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0" name="Google Shape;250;g18f7eb50b35_0_174"/>
          <p:cNvSpPr/>
          <p:nvPr/>
        </p:nvSpPr>
        <p:spPr>
          <a:xfrm>
            <a:off x="8372348" y="2242817"/>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51" name="Google Shape;251;g18f7eb50b35_0_174"/>
          <p:cNvPicPr preferRelativeResize="0"/>
          <p:nvPr/>
        </p:nvPicPr>
        <p:blipFill rotWithShape="1">
          <a:blip r:embed="rId5">
            <a:alphaModFix/>
          </a:blip>
          <a:srcRect b="0" l="0" r="0" t="0"/>
          <a:stretch/>
        </p:blipFill>
        <p:spPr>
          <a:xfrm>
            <a:off x="5278899" y="2399342"/>
            <a:ext cx="1674608" cy="1612586"/>
          </a:xfrm>
          <a:prstGeom prst="rect">
            <a:avLst/>
          </a:prstGeom>
          <a:noFill/>
          <a:ln>
            <a:noFill/>
          </a:ln>
        </p:spPr>
      </p:pic>
      <p:pic>
        <p:nvPicPr>
          <p:cNvPr id="252" name="Google Shape;252;g18f7eb50b35_0_174"/>
          <p:cNvPicPr preferRelativeResize="0"/>
          <p:nvPr/>
        </p:nvPicPr>
        <p:blipFill rotWithShape="1">
          <a:blip r:embed="rId6">
            <a:alphaModFix/>
          </a:blip>
          <a:srcRect b="0" l="0" r="0" t="0"/>
          <a:stretch/>
        </p:blipFill>
        <p:spPr>
          <a:xfrm>
            <a:off x="8548884" y="2310430"/>
            <a:ext cx="1665748" cy="16081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2022-01-21T19:04:08Z</dcterms:created>
  <dc:creator>Andrew Whalen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0x010100554219A7D48DB7429B6A01936C89E213</vt:lpwstr>
  </property>
</Properties>
</file>