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5"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Roboto"/>
      <p:regular r:id="rId22"/>
      <p:bold r:id="rId23"/>
      <p:italic r:id="rId24"/>
      <p:boldItalic r:id="rId25"/>
    </p:embeddedFont>
    <p:embeddedFont>
      <p:font typeface="Inter"/>
      <p:regular r:id="rId26"/>
      <p:bold r:id="rId27"/>
    </p:embeddedFont>
    <p:embeddedFont>
      <p:font typeface="Quattrocento Sans"/>
      <p:regular r:id="rId28"/>
      <p:bold r:id="rId29"/>
      <p:italic r:id="rId30"/>
      <p:boldItalic r:id="rId31"/>
    </p:embeddedFont>
    <p:embeddedFont>
      <p:font typeface="Inter Black"/>
      <p:bold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gpGEmiFfQknrIGrOgjtniv/WWn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Inter-regular.fntdata"/><Relationship Id="rId25" Type="http://schemas.openxmlformats.org/officeDocument/2006/relationships/font" Target="fonts/Roboto-boldItalic.fntdata"/><Relationship Id="rId28" Type="http://schemas.openxmlformats.org/officeDocument/2006/relationships/font" Target="fonts/QuattrocentoSans-regular.fntdata"/><Relationship Id="rId27" Type="http://schemas.openxmlformats.org/officeDocument/2006/relationships/font" Target="fonts/Inter-bold.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Quattrocento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attrocentoSans-boldItalic.fntdata"/><Relationship Id="rId30" Type="http://schemas.openxmlformats.org/officeDocument/2006/relationships/font" Target="fonts/QuattrocentoSans-italic.fntdata"/><Relationship Id="rId11" Type="http://schemas.openxmlformats.org/officeDocument/2006/relationships/slide" Target="slides/slide5.xml"/><Relationship Id="rId33" Type="http://schemas.openxmlformats.org/officeDocument/2006/relationships/font" Target="fonts/OpenSans-regular.fntdata"/><Relationship Id="rId10" Type="http://schemas.openxmlformats.org/officeDocument/2006/relationships/slide" Target="slides/slide4.xml"/><Relationship Id="rId32" Type="http://schemas.openxmlformats.org/officeDocument/2006/relationships/font" Target="fonts/InterBlack-bold.fntdata"/><Relationship Id="rId13" Type="http://schemas.openxmlformats.org/officeDocument/2006/relationships/slide" Target="slides/slide7.xml"/><Relationship Id="rId35" Type="http://schemas.openxmlformats.org/officeDocument/2006/relationships/font" Target="fonts/OpenSans-italic.fntdata"/><Relationship Id="rId12" Type="http://schemas.openxmlformats.org/officeDocument/2006/relationships/slide" Target="slides/slide6.xml"/><Relationship Id="rId34" Type="http://schemas.openxmlformats.org/officeDocument/2006/relationships/font" Target="fonts/OpenSans-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9d89067af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This presentation is being presented by Mercer Marketplace 365+. My name is ____________ and I am happy to be here with you today! </a:t>
            </a:r>
            <a:endParaRPr/>
          </a:p>
        </p:txBody>
      </p:sp>
      <p:sp>
        <p:nvSpPr>
          <p:cNvPr id="133" name="Google Shape;133;g19d89067af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95250" lvl="0" marL="171450" marR="0" rtl="0" algn="l">
              <a:lnSpc>
                <a:spcPct val="100000"/>
              </a:lnSpc>
              <a:spcBef>
                <a:spcPts val="0"/>
              </a:spcBef>
              <a:spcAft>
                <a:spcPts val="0"/>
              </a:spcAft>
              <a:buClr>
                <a:schemeClr val="dk1"/>
              </a:buClr>
              <a:buSzPts val="1100"/>
              <a:buFont typeface="Arial"/>
              <a:buNone/>
            </a:pPr>
            <a:r>
              <a:rPr lang="en-US" sz="1050">
                <a:solidFill>
                  <a:schemeClr val="dk1"/>
                </a:solidFill>
                <a:highlight>
                  <a:srgbClr val="FFFFFF"/>
                </a:highlight>
                <a:latin typeface="Roboto"/>
                <a:ea typeface="Roboto"/>
                <a:cs typeface="Roboto"/>
                <a:sym typeface="Roboto"/>
              </a:rPr>
              <a:t>Let us talk a bit about documentation! (say jokingly) Everyone loves providing documentation, right?</a:t>
            </a:r>
            <a:endParaRPr sz="1050">
              <a:solidFill>
                <a:schemeClr val="dk1"/>
              </a:solidFill>
              <a:highlight>
                <a:srgbClr val="FFFFFF"/>
              </a:highlight>
              <a:latin typeface="Roboto"/>
              <a:ea typeface="Roboto"/>
              <a:cs typeface="Roboto"/>
              <a:sym typeface="Roboto"/>
            </a:endParaRPr>
          </a:p>
          <a:p>
            <a:pPr indent="-95250" lvl="0" marL="171450" marR="0" rtl="0" algn="l">
              <a:lnSpc>
                <a:spcPct val="100000"/>
              </a:lnSpc>
              <a:spcBef>
                <a:spcPts val="0"/>
              </a:spcBef>
              <a:spcAft>
                <a:spcPts val="0"/>
              </a:spcAft>
              <a:buClr>
                <a:schemeClr val="dk1"/>
              </a:buClr>
              <a:buSzPts val="1100"/>
              <a:buFont typeface="Arial"/>
              <a:buNone/>
            </a:pPr>
            <a:r>
              <a:t/>
            </a:r>
            <a:endParaRPr sz="1050">
              <a:solidFill>
                <a:schemeClr val="dk1"/>
              </a:solidFill>
              <a:highlight>
                <a:srgbClr val="FFFFFF"/>
              </a:highlight>
              <a:latin typeface="Roboto"/>
              <a:ea typeface="Roboto"/>
              <a:cs typeface="Roboto"/>
              <a:sym typeface="Roboto"/>
            </a:endParaRPr>
          </a:p>
          <a:p>
            <a:pPr indent="-95250" lvl="0" marL="171450" marR="0" rtl="0" algn="l">
              <a:lnSpc>
                <a:spcPct val="100000"/>
              </a:lnSpc>
              <a:spcBef>
                <a:spcPts val="0"/>
              </a:spcBef>
              <a:spcAft>
                <a:spcPts val="0"/>
              </a:spcAft>
              <a:buClr>
                <a:schemeClr val="dk1"/>
              </a:buClr>
              <a:buSzPts val="1100"/>
              <a:buFont typeface="Arial"/>
              <a:buNone/>
            </a:pPr>
            <a:r>
              <a:rPr lang="en-US" sz="1050">
                <a:solidFill>
                  <a:schemeClr val="dk1"/>
                </a:solidFill>
                <a:highlight>
                  <a:srgbClr val="FFFFFF"/>
                </a:highlight>
                <a:latin typeface="Roboto"/>
                <a:ea typeface="Roboto"/>
                <a:cs typeface="Roboto"/>
                <a:sym typeface="Roboto"/>
              </a:rPr>
              <a:t>The IRS requires you to provide documentation to make sure the expenses are eligible for reimbursement from your dependent care flexible spending account (dependent care FSA).</a:t>
            </a:r>
            <a:endParaRPr sz="1050">
              <a:solidFill>
                <a:schemeClr val="dk1"/>
              </a:solidFill>
              <a:highlight>
                <a:srgbClr val="FFFFFF"/>
              </a:highlight>
              <a:latin typeface="Roboto"/>
              <a:ea typeface="Roboto"/>
              <a:cs typeface="Roboto"/>
              <a:sym typeface="Roboto"/>
            </a:endParaRPr>
          </a:p>
          <a:p>
            <a:pPr indent="-95250" lvl="0" marL="171450" marR="0" rtl="0" algn="l">
              <a:lnSpc>
                <a:spcPct val="100000"/>
              </a:lnSpc>
              <a:spcBef>
                <a:spcPts val="0"/>
              </a:spcBef>
              <a:spcAft>
                <a:spcPts val="0"/>
              </a:spcAft>
              <a:buClr>
                <a:schemeClr val="dk1"/>
              </a:buClr>
              <a:buSzPts val="1100"/>
              <a:buFont typeface="Arial"/>
              <a:buNone/>
            </a:pPr>
            <a:r>
              <a:rPr lang="en-US" sz="1050">
                <a:solidFill>
                  <a:schemeClr val="dk1"/>
                </a:solidFill>
                <a:highlight>
                  <a:srgbClr val="FFFFFF"/>
                </a:highlight>
                <a:latin typeface="Roboto"/>
                <a:ea typeface="Roboto"/>
                <a:cs typeface="Roboto"/>
                <a:sym typeface="Roboto"/>
              </a:rPr>
              <a:t>You can eliminate the need to submit substantiation or file claims throughout the year for dependent care expenses by enrolling in Recurring Dependent Care. This process requires you to submit one form per year for each daycare provider</a:t>
            </a:r>
            <a:endParaRPr sz="1050">
              <a:solidFill>
                <a:schemeClr val="dk1"/>
              </a:solidFill>
              <a:highlight>
                <a:srgbClr val="FFFFFF"/>
              </a:highlight>
              <a:latin typeface="Roboto"/>
              <a:ea typeface="Roboto"/>
              <a:cs typeface="Roboto"/>
              <a:sym typeface="Roboto"/>
            </a:endParaRPr>
          </a:p>
          <a:p>
            <a:pPr indent="-95250" lvl="0" marL="171450" marR="0" rtl="0" algn="l">
              <a:lnSpc>
                <a:spcPct val="100000"/>
              </a:lnSpc>
              <a:spcBef>
                <a:spcPts val="0"/>
              </a:spcBef>
              <a:spcAft>
                <a:spcPts val="0"/>
              </a:spcAft>
              <a:buClr>
                <a:schemeClr val="dk1"/>
              </a:buClr>
              <a:buSzPts val="1100"/>
              <a:buFont typeface="Arial"/>
              <a:buNone/>
            </a:pPr>
            <a:r>
              <a:rPr lang="en-US" sz="1050">
                <a:solidFill>
                  <a:schemeClr val="dk1"/>
                </a:solidFill>
                <a:highlight>
                  <a:srgbClr val="FFFFFF"/>
                </a:highlight>
                <a:latin typeface="Roboto"/>
                <a:ea typeface="Roboto"/>
                <a:cs typeface="Roboto"/>
                <a:sym typeface="Roboto"/>
              </a:rPr>
              <a:t>used. The Recurring Dependent Care Request Form must be completed by you and by your daycare provider. The form can be submitted by fax or mail. You will automatically be reimbursed throughout the plan year once your form has been</a:t>
            </a:r>
            <a:endParaRPr sz="1050">
              <a:solidFill>
                <a:schemeClr val="dk1"/>
              </a:solidFill>
              <a:highlight>
                <a:srgbClr val="FFFFFF"/>
              </a:highlight>
              <a:latin typeface="Roboto"/>
              <a:ea typeface="Roboto"/>
              <a:cs typeface="Roboto"/>
              <a:sym typeface="Roboto"/>
            </a:endParaRPr>
          </a:p>
          <a:p>
            <a:pPr indent="-95250" lvl="0" marL="171450" marR="0" rtl="0" algn="l">
              <a:lnSpc>
                <a:spcPct val="100000"/>
              </a:lnSpc>
              <a:spcBef>
                <a:spcPts val="0"/>
              </a:spcBef>
              <a:spcAft>
                <a:spcPts val="0"/>
              </a:spcAft>
              <a:buClr>
                <a:schemeClr val="dk1"/>
              </a:buClr>
              <a:buSzPts val="1100"/>
              <a:buFont typeface="Arial"/>
              <a:buNone/>
            </a:pPr>
            <a:r>
              <a:rPr lang="en-US" sz="1050">
                <a:solidFill>
                  <a:schemeClr val="dk1"/>
                </a:solidFill>
                <a:highlight>
                  <a:srgbClr val="FFFFFF"/>
                </a:highlight>
                <a:latin typeface="Roboto"/>
                <a:ea typeface="Roboto"/>
                <a:cs typeface="Roboto"/>
                <a:sym typeface="Roboto"/>
              </a:rPr>
              <a:t>processed.</a:t>
            </a:r>
            <a:endParaRPr sz="1050">
              <a:solidFill>
                <a:schemeClr val="dk1"/>
              </a:solidFill>
              <a:highlight>
                <a:srgbClr val="FFFFFF"/>
              </a:highlight>
              <a:latin typeface="Roboto"/>
              <a:ea typeface="Roboto"/>
              <a:cs typeface="Roboto"/>
              <a:sym typeface="Roboto"/>
            </a:endParaRPr>
          </a:p>
          <a:p>
            <a:pPr indent="-95250" lvl="0" marL="171450" marR="0" rtl="0" algn="l">
              <a:lnSpc>
                <a:spcPct val="100000"/>
              </a:lnSpc>
              <a:spcBef>
                <a:spcPts val="0"/>
              </a:spcBef>
              <a:spcAft>
                <a:spcPts val="0"/>
              </a:spcAft>
              <a:buClr>
                <a:schemeClr val="dk1"/>
              </a:buClr>
              <a:buSzPts val="1100"/>
              <a:buFont typeface="Arial"/>
              <a:buNone/>
            </a:pPr>
            <a:r>
              <a:t/>
            </a:r>
            <a:endParaRPr sz="1050">
              <a:solidFill>
                <a:schemeClr val="dk1"/>
              </a:solidFill>
              <a:highlight>
                <a:srgbClr val="FFFFFF"/>
              </a:highlight>
              <a:latin typeface="Roboto"/>
              <a:ea typeface="Roboto"/>
              <a:cs typeface="Roboto"/>
              <a:sym typeface="Roboto"/>
            </a:endParaRPr>
          </a:p>
          <a:p>
            <a:pPr indent="-95250" lvl="0" marL="171450" marR="0" rtl="0" algn="l">
              <a:lnSpc>
                <a:spcPct val="100000"/>
              </a:lnSpc>
              <a:spcBef>
                <a:spcPts val="0"/>
              </a:spcBef>
              <a:spcAft>
                <a:spcPts val="0"/>
              </a:spcAft>
              <a:buClr>
                <a:schemeClr val="dk1"/>
              </a:buClr>
              <a:buSzPts val="1100"/>
              <a:buFont typeface="Arial"/>
              <a:buNone/>
            </a:pPr>
            <a:r>
              <a:rPr lang="en-US" sz="1050">
                <a:solidFill>
                  <a:schemeClr val="dk1"/>
                </a:solidFill>
                <a:highlight>
                  <a:srgbClr val="FFFFFF"/>
                </a:highlight>
                <a:latin typeface="Roboto"/>
                <a:ea typeface="Roboto"/>
                <a:cs typeface="Roboto"/>
                <a:sym typeface="Roboto"/>
              </a:rPr>
              <a:t>Any documentation provided must contain the following information:</a:t>
            </a:r>
            <a:endParaRPr sz="1050">
              <a:solidFill>
                <a:schemeClr val="dk1"/>
              </a:solidFill>
              <a:highlight>
                <a:srgbClr val="FFFFFF"/>
              </a:highlight>
              <a:latin typeface="Roboto"/>
              <a:ea typeface="Roboto"/>
              <a:cs typeface="Roboto"/>
              <a:sym typeface="Roboto"/>
            </a:endParaRPr>
          </a:p>
          <a:p>
            <a:pPr indent="-95250" lvl="0" marL="17145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95250" lvl="0" marL="171450" marR="0" rtl="0" algn="l">
              <a:lnSpc>
                <a:spcPct val="100000"/>
              </a:lnSpc>
              <a:spcBef>
                <a:spcPts val="0"/>
              </a:spcBef>
              <a:spcAft>
                <a:spcPts val="0"/>
              </a:spcAft>
              <a:buClr>
                <a:schemeClr val="dk1"/>
              </a:buClr>
              <a:buSzPts val="1100"/>
              <a:buFont typeface="Arial"/>
              <a:buNone/>
            </a:pPr>
            <a:r>
              <a:rPr lang="en-US" sz="1050">
                <a:solidFill>
                  <a:schemeClr val="dk1"/>
                </a:solidFill>
                <a:highlight>
                  <a:srgbClr val="FFFFFF"/>
                </a:highlight>
                <a:latin typeface="Roboto"/>
                <a:ea typeface="Roboto"/>
                <a:cs typeface="Roboto"/>
                <a:sym typeface="Roboto"/>
              </a:rPr>
              <a:t>The name of the provider </a:t>
            </a:r>
            <a:endParaRPr sz="1050">
              <a:solidFill>
                <a:schemeClr val="dk1"/>
              </a:solidFill>
              <a:highlight>
                <a:srgbClr val="FFFFFF"/>
              </a:highlight>
              <a:latin typeface="Roboto"/>
              <a:ea typeface="Roboto"/>
              <a:cs typeface="Roboto"/>
              <a:sym typeface="Roboto"/>
              <a:extLst>
                <a:ext uri="http://customooxmlschemas.google.com/">
                  <go:slidesCustomData xmlns:go="http://customooxmlschemas.google.com/" textRoundtripDataId="1"/>
                </a:ext>
              </a:extLst>
            </a:endParaRPr>
          </a:p>
          <a:p>
            <a:pPr indent="-95250" lvl="0" marL="171450" marR="0" rtl="0" algn="l">
              <a:lnSpc>
                <a:spcPct val="100000"/>
              </a:lnSpc>
              <a:spcBef>
                <a:spcPts val="0"/>
              </a:spcBef>
              <a:spcAft>
                <a:spcPts val="0"/>
              </a:spcAft>
              <a:buClr>
                <a:schemeClr val="dk1"/>
              </a:buClr>
              <a:buSzPts val="1100"/>
              <a:buFont typeface="Arial"/>
              <a:buNone/>
            </a:pPr>
            <a:r>
              <a:rPr lang="en-US" sz="1050">
                <a:solidFill>
                  <a:schemeClr val="dk1"/>
                </a:solidFill>
                <a:highlight>
                  <a:srgbClr val="FFFFFF"/>
                </a:highlight>
                <a:latin typeface="Roboto"/>
                <a:ea typeface="Roboto"/>
                <a:cs typeface="Roboto"/>
                <a:sym typeface="Roboto"/>
                <a:extLst>
                  <a:ext uri="http://customooxmlschemas.google.com/">
                    <go:slidesCustomData xmlns:go="http://customooxmlschemas.google.com/" textRoundtripDataId="2"/>
                  </a:ext>
                </a:extLst>
              </a:rPr>
              <a:t>The date the service was received</a:t>
            </a:r>
            <a:endParaRPr sz="1050">
              <a:solidFill>
                <a:schemeClr val="dk1"/>
              </a:solidFill>
              <a:highlight>
                <a:srgbClr val="FFFFFF"/>
              </a:highlight>
              <a:latin typeface="Roboto"/>
              <a:ea typeface="Roboto"/>
              <a:cs typeface="Roboto"/>
              <a:sym typeface="Roboto"/>
              <a:extLst>
                <a:ext uri="http://customooxmlschemas.google.com/">
                  <go:slidesCustomData xmlns:go="http://customooxmlschemas.google.com/" textRoundtripDataId="3"/>
                </a:ext>
              </a:extLst>
            </a:endParaRPr>
          </a:p>
          <a:p>
            <a:pPr indent="0" lvl="0" marL="76200" marR="0" rtl="0" algn="l">
              <a:lnSpc>
                <a:spcPct val="100000"/>
              </a:lnSpc>
              <a:spcBef>
                <a:spcPts val="0"/>
              </a:spcBef>
              <a:spcAft>
                <a:spcPts val="0"/>
              </a:spcAft>
              <a:buClr>
                <a:schemeClr val="dk1"/>
              </a:buClr>
              <a:buSzPts val="1100"/>
              <a:buFont typeface="Arial"/>
              <a:buNone/>
            </a:pPr>
            <a:r>
              <a:rPr lang="en-US" sz="1050">
                <a:solidFill>
                  <a:schemeClr val="dk1"/>
                </a:solidFill>
                <a:highlight>
                  <a:srgbClr val="FFFFFF"/>
                </a:highlight>
                <a:latin typeface="Roboto"/>
                <a:ea typeface="Roboto"/>
                <a:cs typeface="Roboto"/>
                <a:sym typeface="Roboto"/>
                <a:extLst>
                  <a:ext uri="http://customooxmlschemas.google.com/">
                    <go:slidesCustomData xmlns:go="http://customooxmlschemas.google.com/" textRoundtripDataId="4"/>
                  </a:ext>
                </a:extLst>
              </a:rPr>
              <a:t>A description of the service received</a:t>
            </a:r>
            <a:endParaRPr sz="1050">
              <a:solidFill>
                <a:schemeClr val="dk1"/>
              </a:solidFill>
              <a:highlight>
                <a:srgbClr val="FFFFFF"/>
              </a:highlight>
              <a:latin typeface="Roboto"/>
              <a:ea typeface="Roboto"/>
              <a:cs typeface="Roboto"/>
              <a:sym typeface="Roboto"/>
              <a:extLst>
                <a:ext uri="http://customooxmlschemas.google.com/">
                  <go:slidesCustomData xmlns:go="http://customooxmlschemas.google.com/" textRoundtripDataId="5"/>
                </a:ext>
              </a:extLst>
            </a:endParaRPr>
          </a:p>
          <a:p>
            <a:pPr indent="-95250" lvl="0" marL="171450" marR="0" rtl="0" algn="l">
              <a:lnSpc>
                <a:spcPct val="100000"/>
              </a:lnSpc>
              <a:spcBef>
                <a:spcPts val="0"/>
              </a:spcBef>
              <a:spcAft>
                <a:spcPts val="0"/>
              </a:spcAft>
              <a:buClr>
                <a:srgbClr val="000000"/>
              </a:buClr>
              <a:buSzPts val="1200"/>
              <a:buFont typeface="Arial"/>
              <a:buNone/>
            </a:pPr>
            <a:r>
              <a:rPr lang="en-US" sz="1050">
                <a:solidFill>
                  <a:schemeClr val="dk1"/>
                </a:solidFill>
                <a:highlight>
                  <a:srgbClr val="FFFFFF"/>
                </a:highlight>
                <a:latin typeface="Roboto"/>
                <a:ea typeface="Roboto"/>
                <a:cs typeface="Roboto"/>
                <a:sym typeface="Roboto"/>
              </a:rPr>
              <a:t>And the dollar amount of the service received.</a:t>
            </a:r>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For anything you</a:t>
            </a:r>
            <a:r>
              <a:rPr lang="en-US" sz="1200">
                <a:latin typeface="Calibri"/>
                <a:ea typeface="Calibri"/>
                <a:cs typeface="Calibri"/>
                <a:sym typeface="Calibri"/>
              </a:rPr>
              <a:t> ha</a:t>
            </a:r>
            <a:r>
              <a:rPr b="0" i="0" lang="en-US" sz="1200" u="none" cap="none" strike="noStrike">
                <a:solidFill>
                  <a:srgbClr val="000000"/>
                </a:solidFill>
                <a:latin typeface="Calibri"/>
                <a:ea typeface="Calibri"/>
                <a:cs typeface="Calibri"/>
                <a:sym typeface="Calibri"/>
              </a:rPr>
              <a:t>ve paid out of pocket, you can also submit claims to be reimbursed by using your mobile app – simply login, select File a Claim and use the easy to follow steps. You can even take a picture itemized receipt right from your mobile phone!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And of course you can submit a claim thr</a:t>
            </a:r>
            <a:r>
              <a:rPr lang="en-US" sz="1200">
                <a:latin typeface="Calibri"/>
                <a:ea typeface="Calibri"/>
                <a:cs typeface="Calibri"/>
                <a:sym typeface="Calibri"/>
              </a:rPr>
              <a:t>ough</a:t>
            </a:r>
            <a:r>
              <a:rPr b="0" i="0" lang="en-US" sz="1200" u="none" cap="none" strike="noStrike">
                <a:solidFill>
                  <a:srgbClr val="000000"/>
                </a:solidFill>
                <a:latin typeface="Calibri"/>
                <a:ea typeface="Calibri"/>
                <a:cs typeface="Calibri"/>
                <a:sym typeface="Calibri"/>
              </a:rPr>
              <a:t> your online account by following similar steps and uploading your documentation or by submitting the </a:t>
            </a:r>
            <a:r>
              <a:rPr lang="en-US" sz="1200">
                <a:latin typeface="Calibri"/>
                <a:ea typeface="Calibri"/>
                <a:cs typeface="Calibri"/>
                <a:sym typeface="Calibri"/>
              </a:rPr>
              <a:t>Claim</a:t>
            </a:r>
            <a:r>
              <a:rPr b="0" i="0" lang="en-US" sz="1200" u="none" cap="none" strike="noStrike">
                <a:solidFill>
                  <a:srgbClr val="000000"/>
                </a:solidFill>
                <a:latin typeface="Calibri"/>
                <a:ea typeface="Calibri"/>
                <a:cs typeface="Calibri"/>
                <a:sym typeface="Calibri"/>
              </a:rPr>
              <a:t> form.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All claims are processed within </a:t>
            </a:r>
            <a:r>
              <a:rPr lang="en-US" sz="1200">
                <a:latin typeface="Calibri"/>
                <a:ea typeface="Calibri"/>
                <a:cs typeface="Calibri"/>
                <a:sym typeface="Calibri"/>
              </a:rPr>
              <a:t>two</a:t>
            </a:r>
            <a:r>
              <a:rPr b="0" i="0" lang="en-US" sz="1200" u="none" cap="none" strike="noStrike">
                <a:solidFill>
                  <a:srgbClr val="000000"/>
                </a:solidFill>
                <a:latin typeface="Calibri"/>
                <a:ea typeface="Calibri"/>
                <a:cs typeface="Calibri"/>
                <a:sym typeface="Calibri"/>
              </a:rPr>
              <a:t> business days. You can choose to be reimbursed thr</a:t>
            </a:r>
            <a:r>
              <a:rPr lang="en-US" sz="1200">
                <a:latin typeface="Calibri"/>
                <a:ea typeface="Calibri"/>
                <a:cs typeface="Calibri"/>
                <a:sym typeface="Calibri"/>
              </a:rPr>
              <a:t>ough</a:t>
            </a:r>
            <a:r>
              <a:rPr b="0" i="0" lang="en-US" sz="1200" u="none" cap="none" strike="noStrike">
                <a:solidFill>
                  <a:srgbClr val="000000"/>
                </a:solidFill>
                <a:latin typeface="Calibri"/>
                <a:ea typeface="Calibri"/>
                <a:cs typeface="Calibri"/>
                <a:sym typeface="Calibri"/>
              </a:rPr>
              <a:t> direct deposit right to your bank account or have a check mailed to you. Direct deposit is provided free of charge and is a quick and easy way to get your reimbursement!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Now </a:t>
            </a:r>
            <a:r>
              <a:rPr lang="en-US" sz="1200">
                <a:latin typeface="Calibri"/>
                <a:ea typeface="Calibri"/>
                <a:cs typeface="Calibri"/>
                <a:sym typeface="Calibri"/>
              </a:rPr>
              <a:t>we are going to</a:t>
            </a:r>
            <a:r>
              <a:rPr b="0" i="0" lang="en-US" sz="1200" u="none" cap="none" strike="noStrike">
                <a:solidFill>
                  <a:srgbClr val="000000"/>
                </a:solidFill>
                <a:latin typeface="Calibri"/>
                <a:ea typeface="Calibri"/>
                <a:cs typeface="Calibri"/>
                <a:sym typeface="Calibri"/>
              </a:rPr>
              <a:t> end with a highlight of how you can access all of your accounts with us</a:t>
            </a:r>
            <a:r>
              <a:rPr lang="en-US" sz="1200">
                <a:latin typeface="Calibri"/>
                <a:ea typeface="Calibri"/>
                <a:cs typeface="Calibri"/>
                <a:sym typeface="Calibri"/>
              </a:rPr>
              <a:t>.</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get access to information about your account by logging into your online account, downloading the mobile app or calling our Participant Services department.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989759cba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1989759cba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a:t>
            </a:r>
            <a:r>
              <a:rPr lang="en-US" sz="1200">
                <a:latin typeface="Calibri"/>
                <a:ea typeface="Calibri"/>
                <a:cs typeface="Calibri"/>
                <a:sym typeface="Calibri"/>
              </a:rPr>
              <a:t>Mercer Marketplace Accounts Mobile App</a:t>
            </a:r>
            <a:r>
              <a:rPr b="0" i="0" lang="en-US" sz="1200" u="none" cap="none" strike="noStrike">
                <a:solidFill>
                  <a:srgbClr val="000000"/>
                </a:solidFill>
                <a:latin typeface="Calibri"/>
                <a:ea typeface="Calibri"/>
                <a:cs typeface="Calibri"/>
                <a:sym typeface="Calibri"/>
              </a:rPr>
              <a:t> provides you with quick easy access to your online account. After logging in the first time, you can set up fingerprint access right from your phone.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Other great features include: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Take a photo of your explanation of benefits or itemized receipt in order to submit documentation for any outstanding claims. This saves a ton of time since you don’t have to scan an email receipt and upload it manually.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Easily check your account balance while standing in line at the store, making it easy to decide if </a:t>
            </a:r>
            <a:r>
              <a:rPr lang="en-US" sz="1200">
                <a:latin typeface="Calibri"/>
                <a:ea typeface="Calibri"/>
                <a:cs typeface="Calibri"/>
                <a:sym typeface="Calibri"/>
              </a:rPr>
              <a:t>you</a:t>
            </a:r>
            <a:r>
              <a:rPr b="0" i="0" lang="en-US" sz="1200" u="none" cap="none" strike="noStrike">
                <a:solidFill>
                  <a:srgbClr val="000000"/>
                </a:solidFill>
                <a:latin typeface="Calibri"/>
                <a:ea typeface="Calibri"/>
                <a:cs typeface="Calibri"/>
                <a:sym typeface="Calibri"/>
              </a:rPr>
              <a:t> want to use </a:t>
            </a:r>
            <a:r>
              <a:rPr lang="en-US" sz="1200">
                <a:latin typeface="Calibri"/>
                <a:ea typeface="Calibri"/>
                <a:cs typeface="Calibri"/>
                <a:sym typeface="Calibri"/>
              </a:rPr>
              <a:t>your</a:t>
            </a:r>
            <a:r>
              <a:rPr b="0" i="0" lang="en-US" sz="1200" u="none" cap="none" strike="noStrike">
                <a:solidFill>
                  <a:srgbClr val="000000"/>
                </a:solidFill>
                <a:latin typeface="Calibri"/>
                <a:ea typeface="Calibri"/>
                <a:cs typeface="Calibri"/>
                <a:sym typeface="Calibri"/>
              </a:rPr>
              <a:t> FSA dollars to cover a purchase.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84" name="Google Shape;284;g1989759cbaa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989759cbaa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1989759cbaa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Our participant services team is available to you Monday through Friday from 6 a.m. to 9 p.m. Central time.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a variety of options when contacting us.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use the CHAT feature from our website </a:t>
            </a:r>
            <a:r>
              <a:rPr b="1" i="0" lang="en-US" sz="1200" u="none" cap="none" strike="noStrike">
                <a:solidFill>
                  <a:srgbClr val="000000"/>
                </a:solidFill>
                <a:latin typeface="Calibri"/>
                <a:ea typeface="Calibri"/>
                <a:cs typeface="Calibri"/>
                <a:sym typeface="Calibri"/>
              </a:rPr>
              <a:t>by logging into your online account.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email us</a:t>
            </a:r>
            <a:r>
              <a:rPr lang="en-US" sz="1200">
                <a:latin typeface="Calibri"/>
                <a:ea typeface="Calibri"/>
                <a:cs typeface="Calibri"/>
                <a:sym typeface="Calibri"/>
              </a:rPr>
              <a:t> o</a:t>
            </a:r>
            <a:r>
              <a:rPr b="0" i="0" lang="en-US" sz="1200" u="none" cap="none" strike="noStrike">
                <a:solidFill>
                  <a:srgbClr val="000000"/>
                </a:solidFill>
                <a:latin typeface="Calibri"/>
                <a:ea typeface="Calibri"/>
                <a:cs typeface="Calibri"/>
                <a:sym typeface="Calibri"/>
              </a:rPr>
              <a:t>r call us and check your balance using the automated system.</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8f8690975e_0_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g18f8690975e_0_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8f8690975e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Now let us cover your dependent care flexible spending account, what it is, and how you can leverage this tax free account.</a:t>
            </a:r>
            <a:endParaRPr>
              <a:solidFill>
                <a:schemeClr val="dk1"/>
              </a:solidFill>
            </a:endParaRPr>
          </a:p>
          <a:p>
            <a:pPr indent="0" lvl="0" marL="0" rtl="0" algn="l">
              <a:spcBef>
                <a:spcPts val="0"/>
              </a:spcBef>
              <a:spcAft>
                <a:spcPts val="0"/>
              </a:spcAft>
              <a:buSzPts val="1200"/>
              <a:buNone/>
            </a:pPr>
            <a:r>
              <a:t/>
            </a:r>
            <a:endParaRPr>
              <a:solidFill>
                <a:schemeClr val="dk1"/>
              </a:solidFill>
            </a:endParaRPr>
          </a:p>
        </p:txBody>
      </p:sp>
      <p:sp>
        <p:nvSpPr>
          <p:cNvPr id="139" name="Google Shape;139;g18f8690975e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 dependent care FSA  is a benefit that allows you to put aside a portion of your paycheck before taxes for eligible dependent care expenses each year.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dependent care FSA lets you pay for eligible dependent care expenses while you reap the benefits of additional tax savings. You</a:t>
            </a:r>
            <a:r>
              <a:rPr lang="en-US" sz="1200">
                <a:latin typeface="Calibri"/>
                <a:ea typeface="Calibri"/>
                <a:cs typeface="Calibri"/>
                <a:sym typeface="Calibri"/>
              </a:rPr>
              <a:t> are</a:t>
            </a:r>
            <a:r>
              <a:rPr b="0" i="0" lang="en-US" sz="1200" u="none" cap="none" strike="noStrike">
                <a:solidFill>
                  <a:srgbClr val="000000"/>
                </a:solidFill>
                <a:latin typeface="Calibri"/>
                <a:ea typeface="Calibri"/>
                <a:cs typeface="Calibri"/>
                <a:sym typeface="Calibri"/>
              </a:rPr>
              <a:t> spending the money either way. This way, eligible childcare and other dependent care costs are a little less.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either use the funds as they</a:t>
            </a:r>
            <a:r>
              <a:rPr lang="en-US" sz="1200">
                <a:latin typeface="Calibri"/>
                <a:ea typeface="Calibri"/>
                <a:cs typeface="Calibri"/>
                <a:sym typeface="Calibri"/>
              </a:rPr>
              <a:t> ar</a:t>
            </a:r>
            <a:r>
              <a:rPr b="0" i="0" lang="en-US" sz="1200" u="none" cap="none" strike="noStrike">
                <a:solidFill>
                  <a:srgbClr val="000000"/>
                </a:solidFill>
                <a:latin typeface="Calibri"/>
                <a:ea typeface="Calibri"/>
                <a:cs typeface="Calibri"/>
                <a:sym typeface="Calibri"/>
              </a:rPr>
              <a:t>e contributed to your dependent care account, OR choose to save strategically, and submit all of your dependent care expenses at the end of the plan year for one lump sum reimbursement to give yourself a hard-earned “bonus” at the end of the year.</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Your dependent care FSA can be used to pay for out-of-pocket daycare expenses, after-school programs, and day camp programs for dependents up to the age of 13. It also covers costs for disabled spouse or dependents of any age. </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Font typeface="Arial"/>
              <a:buNone/>
            </a:pPr>
            <a:r>
              <a:t/>
            </a:r>
            <a:endParaRPr b="0" i="0" sz="1100" u="none" cap="none" strike="noStrike">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FFFFF"/>
                </a:highlight>
              </a:rPr>
              <a:t>Your household can elect up to $5,000 annually through the Dependent Care FSA.</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FFFFF"/>
                </a:highlight>
              </a:rPr>
              <a:t>A household can be a single adult electing $5,000 or if you are married or have a domestic partner and elect $5,000 total together as a household.</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highlight>
                  <a:srgbClr val="FFFFFF"/>
                </a:highlight>
              </a:rPr>
              <a:t>If you are married but filing separately your total annual election can still not exceed $5,000.</a:t>
            </a:r>
            <a:endParaRPr>
              <a:solidFill>
                <a:schemeClr val="dk1"/>
              </a:solidFill>
              <a:highlight>
                <a:srgbClr val="FFFFFF"/>
              </a:highlight>
            </a:endParaRPr>
          </a:p>
          <a:p>
            <a:pPr indent="0" lvl="0" marL="0" rtl="0" algn="l">
              <a:lnSpc>
                <a:spcPct val="100000"/>
              </a:lnSpc>
              <a:spcBef>
                <a:spcPts val="0"/>
              </a:spcBef>
              <a:spcAft>
                <a:spcPts val="0"/>
              </a:spcAft>
              <a:buSzPts val="1100"/>
              <a:buFont typeface="Arial"/>
              <a:buNone/>
            </a:pPr>
            <a:r>
              <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Font typeface="Arial"/>
              <a:buNone/>
            </a:pPr>
            <a:r>
              <a:rPr b="0" i="0" lang="en-US" sz="1100" u="none" cap="none" strike="noStrike">
                <a:solidFill>
                  <a:schemeClr val="dk1"/>
                </a:solidFill>
                <a:latin typeface="Arial"/>
                <a:ea typeface="Arial"/>
                <a:cs typeface="Arial"/>
                <a:sym typeface="Arial"/>
              </a:rPr>
              <a:t>You can contribute dollars to your dependent care FSA  pre tax via your payroll dollars to help pay for qualified dependent care expenses. </a:t>
            </a:r>
            <a:endParaRPr/>
          </a:p>
          <a:p>
            <a:pPr indent="0" lvl="0" marL="0" rtl="0" algn="l">
              <a:lnSpc>
                <a:spcPct val="100000"/>
              </a:lnSpc>
              <a:spcBef>
                <a:spcPts val="0"/>
              </a:spcBef>
              <a:spcAft>
                <a:spcPts val="0"/>
              </a:spcAft>
              <a:buSzPts val="1100"/>
              <a:buFont typeface="Arial"/>
              <a:buNone/>
            </a:pPr>
            <a:r>
              <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Font typeface="Arial"/>
              <a:buNone/>
            </a:pPr>
            <a:r>
              <a:rPr b="0" i="0" lang="en-US" sz="1100" u="none" cap="none" strike="noStrike">
                <a:solidFill>
                  <a:schemeClr val="dk1"/>
                </a:solidFill>
                <a:latin typeface="Arial"/>
                <a:ea typeface="Arial"/>
                <a:cs typeface="Arial"/>
                <a:sym typeface="Arial"/>
              </a:rPr>
              <a:t>We do offer a Recurring Dependent Care Request Form that makes utilizing your dependent care dollars really easy. Simply fill out the form once, submit it to </a:t>
            </a:r>
            <a:r>
              <a:rPr lang="en-US">
                <a:solidFill>
                  <a:schemeClr val="dk1"/>
                </a:solidFill>
              </a:rPr>
              <a:t>us</a:t>
            </a:r>
            <a:r>
              <a:rPr b="0" i="0" lang="en-US" sz="1100" u="none" cap="none" strike="noStrike">
                <a:solidFill>
                  <a:schemeClr val="dk1"/>
                </a:solidFill>
                <a:latin typeface="Arial"/>
                <a:ea typeface="Arial"/>
                <a:cs typeface="Arial"/>
                <a:sym typeface="Arial"/>
              </a:rPr>
              <a:t> and if approved we will reimburse you every time you contribute to your dependent care account.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Let</a:t>
            </a:r>
            <a:r>
              <a:rPr lang="en-US" sz="1200">
                <a:latin typeface="Calibri"/>
                <a:ea typeface="Calibri"/>
                <a:cs typeface="Calibri"/>
                <a:sym typeface="Calibri"/>
              </a:rPr>
              <a:t> us</a:t>
            </a:r>
            <a:r>
              <a:rPr b="0" i="0" lang="en-US" sz="1200" u="none" cap="none" strike="noStrike">
                <a:solidFill>
                  <a:srgbClr val="000000"/>
                </a:solidFill>
                <a:latin typeface="Calibri"/>
                <a:ea typeface="Calibri"/>
                <a:cs typeface="Calibri"/>
                <a:sym typeface="Calibri"/>
              </a:rPr>
              <a:t> review a real life example of how having a </a:t>
            </a:r>
            <a:r>
              <a:rPr lang="en-US" sz="1200">
                <a:latin typeface="Calibri"/>
                <a:ea typeface="Calibri"/>
                <a:cs typeface="Calibri"/>
                <a:sym typeface="Calibri"/>
              </a:rPr>
              <a:t>d</a:t>
            </a:r>
            <a:r>
              <a:rPr b="0" i="0" lang="en-US" sz="1200" u="none" cap="none" strike="noStrike">
                <a:solidFill>
                  <a:srgbClr val="000000"/>
                </a:solidFill>
                <a:latin typeface="Calibri"/>
                <a:ea typeface="Calibri"/>
                <a:cs typeface="Calibri"/>
                <a:sym typeface="Calibri"/>
              </a:rPr>
              <a:t>ependent </a:t>
            </a:r>
            <a:r>
              <a:rPr lang="en-US" sz="1200">
                <a:latin typeface="Calibri"/>
                <a:ea typeface="Calibri"/>
                <a:cs typeface="Calibri"/>
                <a:sym typeface="Calibri"/>
              </a:rPr>
              <a:t>c</a:t>
            </a:r>
            <a:r>
              <a:rPr b="0" i="0" lang="en-US" sz="1200" u="none" cap="none" strike="noStrike">
                <a:solidFill>
                  <a:srgbClr val="000000"/>
                </a:solidFill>
                <a:latin typeface="Calibri"/>
                <a:ea typeface="Calibri"/>
                <a:cs typeface="Calibri"/>
                <a:sym typeface="Calibri"/>
              </a:rPr>
              <a:t>are FSA can save you money.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Meet Kenneth. Kenneth is a 36 year old single father with 2 children in daycare.</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He is enrolled in an dependent care FSA and makes an annual contribution of $5,000</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Since his dependent care FSA contributions are taken out pre-tax his actual taxable income is lowered which means he has more take-home pay then if he didn’t have an dependent care FSA.</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For Kenneth this means an additional $900 dollars he gets to keep and take home.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dependent care plan year </a:t>
            </a:r>
            <a:r>
              <a:rPr b="1" i="0" lang="en-US" sz="1200" u="none" cap="none" strike="noStrike">
                <a:solidFill>
                  <a:srgbClr val="000000"/>
                </a:solidFill>
                <a:latin typeface="Calibri"/>
                <a:ea typeface="Calibri"/>
                <a:cs typeface="Calibri"/>
                <a:sym typeface="Calibri"/>
              </a:rPr>
              <a:t>also</a:t>
            </a:r>
            <a:r>
              <a:rPr b="0" i="0" lang="en-US" sz="1200" u="none" cap="none" strike="noStrike">
                <a:solidFill>
                  <a:srgbClr val="000000"/>
                </a:solidFill>
                <a:latin typeface="Calibri"/>
                <a:ea typeface="Calibri"/>
                <a:cs typeface="Calibri"/>
                <a:sym typeface="Calibri"/>
              </a:rPr>
              <a:t> runs from </a:t>
            </a:r>
            <a:r>
              <a:rPr b="1" i="0" lang="en-US" sz="1200" u="none" cap="none" strike="noStrike">
                <a:solidFill>
                  <a:srgbClr val="000000"/>
                </a:solidFill>
                <a:latin typeface="Calibri"/>
                <a:ea typeface="Calibri"/>
                <a:cs typeface="Calibri"/>
                <a:sym typeface="Calibri"/>
              </a:rPr>
              <a:t>January 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to December 31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--(remove if no grace period) </a:t>
            </a:r>
            <a:r>
              <a:rPr b="0" i="0" lang="en-US" sz="1200" u="none" cap="none" strike="noStrike">
                <a:solidFill>
                  <a:srgbClr val="000000"/>
                </a:solidFill>
                <a:latin typeface="Calibri"/>
                <a:ea typeface="Calibri"/>
                <a:cs typeface="Calibri"/>
                <a:sym typeface="Calibri"/>
              </a:rPr>
              <a:t>with a grace period allowing you until </a:t>
            </a:r>
            <a:r>
              <a:rPr b="1" i="0" lang="en-US" sz="1200" u="none" cap="none" strike="noStrike">
                <a:solidFill>
                  <a:srgbClr val="000000"/>
                </a:solidFill>
                <a:latin typeface="Calibri"/>
                <a:ea typeface="Calibri"/>
                <a:cs typeface="Calibri"/>
                <a:sym typeface="Calibri"/>
              </a:rPr>
              <a:t>March 15, 2024 </a:t>
            </a:r>
            <a:r>
              <a:rPr b="0" i="0" lang="en-US" sz="1200" u="none" cap="none" strike="noStrike">
                <a:solidFill>
                  <a:srgbClr val="000000"/>
                </a:solidFill>
                <a:latin typeface="Calibri"/>
                <a:ea typeface="Calibri"/>
                <a:cs typeface="Calibri"/>
                <a:sym typeface="Calibri"/>
              </a:rPr>
              <a:t>to incur services.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March 31</a:t>
            </a:r>
            <a:r>
              <a:rPr b="1" baseline="30000" i="0" lang="en-US" sz="1200" u="none" cap="none" strike="noStrike">
                <a:solidFill>
                  <a:srgbClr val="000000"/>
                </a:solidFill>
                <a:latin typeface="Calibri"/>
                <a:ea typeface="Calibri"/>
                <a:cs typeface="Calibri"/>
                <a:sym typeface="Calibri"/>
              </a:rPr>
              <a:t>st</a:t>
            </a:r>
            <a:r>
              <a:rPr b="1" i="0" lang="en-US" sz="1200" u="none" cap="none" strike="noStrike">
                <a:solidFill>
                  <a:srgbClr val="000000"/>
                </a:solidFill>
                <a:latin typeface="Calibri"/>
                <a:ea typeface="Calibri"/>
                <a:cs typeface="Calibri"/>
                <a:sym typeface="Calibri"/>
              </a:rPr>
              <a:t> of 2024 </a:t>
            </a:r>
            <a:r>
              <a:rPr b="0" i="0" lang="en-US" sz="1200" u="none" cap="none" strike="noStrike">
                <a:solidFill>
                  <a:srgbClr val="000000"/>
                </a:solidFill>
                <a:latin typeface="Calibri"/>
                <a:ea typeface="Calibri"/>
                <a:cs typeface="Calibri"/>
                <a:sym typeface="Calibri"/>
              </a:rPr>
              <a:t>is your run out date, which means you have until  this date to submit all paperwork for claims incurred during the plan year </a:t>
            </a:r>
            <a:r>
              <a:rPr b="1" i="0" lang="en-US" sz="1200" u="none" cap="none" strike="noStrike">
                <a:solidFill>
                  <a:srgbClr val="000000"/>
                </a:solidFill>
                <a:latin typeface="Calibri"/>
                <a:ea typeface="Calibri"/>
                <a:cs typeface="Calibri"/>
                <a:sym typeface="Calibri"/>
              </a:rPr>
              <a:t>(remove if no grace period) </a:t>
            </a:r>
            <a:r>
              <a:rPr b="0" i="0" lang="en-US" sz="1200" u="none" cap="none" strike="noStrike">
                <a:solidFill>
                  <a:srgbClr val="000000"/>
                </a:solidFill>
                <a:latin typeface="Calibri"/>
                <a:ea typeface="Calibri"/>
                <a:cs typeface="Calibri"/>
                <a:sym typeface="Calibri"/>
              </a:rPr>
              <a:t>and grace period.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8f8690975e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Now that we have learned about dependent care FSAs, let’s talk about how you can using this plan and the multiple resources you have.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200"/>
              <a:buNone/>
            </a:pPr>
            <a:r>
              <a:t/>
            </a:r>
            <a:endParaRPr>
              <a:solidFill>
                <a:schemeClr val="dk1"/>
              </a:solidFill>
            </a:endParaRPr>
          </a:p>
        </p:txBody>
      </p:sp>
      <p:sp>
        <p:nvSpPr>
          <p:cNvPr id="215" name="Google Shape;215;g18f8690975e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Once you elect a dependent care FSA you cannot change your election unless you have a qualifying event.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 qualifying event includes: change in marital status, number of dependents, or a job status change.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For dependent care FSA, another qualifying event includes any changes in daycare cost or a provider change.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30 days from the date of your qualifying event to notify </a:t>
            </a:r>
            <a:r>
              <a:rPr b="1" i="1" lang="en-US" sz="1200" u="none" cap="none" strike="noStrike">
                <a:solidFill>
                  <a:srgbClr val="000000"/>
                </a:solidFill>
                <a:latin typeface="Calibri"/>
                <a:ea typeface="Calibri"/>
                <a:cs typeface="Calibri"/>
                <a:sym typeface="Calibri"/>
              </a:rPr>
              <a:t>your employer </a:t>
            </a:r>
            <a:r>
              <a:rPr b="0" i="0" lang="en-US" sz="1200" u="none" cap="none" strike="noStrike">
                <a:solidFill>
                  <a:srgbClr val="000000"/>
                </a:solidFill>
                <a:latin typeface="Calibri"/>
                <a:ea typeface="Calibri"/>
                <a:cs typeface="Calibri"/>
                <a:sym typeface="Calibri"/>
              </a:rPr>
              <a:t>to make any election changes.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8f8690975e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8f8690975e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enrollment in an HSA includes our free benefits debit card. This allows you to easily access your HSA funds right from your wallet to help you minimize the amount of out of pocket spending.</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 already have our debit card, they are good for </a:t>
            </a:r>
            <a:r>
              <a:rPr lang="en-US" sz="1200">
                <a:latin typeface="Calibri"/>
                <a:ea typeface="Calibri"/>
                <a:cs typeface="Calibri"/>
                <a:sym typeface="Calibri"/>
              </a:rPr>
              <a:t>three</a:t>
            </a:r>
            <a:r>
              <a:rPr b="0" i="0" lang="en-US" sz="1200" u="none" cap="none" strike="noStrike">
                <a:solidFill>
                  <a:srgbClr val="000000"/>
                </a:solidFill>
                <a:latin typeface="Calibri"/>
                <a:ea typeface="Calibri"/>
                <a:cs typeface="Calibri"/>
                <a:sym typeface="Calibri"/>
              </a:rPr>
              <a:t> years, so if you received one within the last </a:t>
            </a:r>
            <a:r>
              <a:rPr lang="en-US" sz="1200">
                <a:latin typeface="Calibri"/>
                <a:ea typeface="Calibri"/>
                <a:cs typeface="Calibri"/>
                <a:sym typeface="Calibri"/>
              </a:rPr>
              <a:t>two</a:t>
            </a:r>
            <a:r>
              <a:rPr b="0" i="0" lang="en-US" sz="1200" u="none" cap="none" strike="noStrike">
                <a:solidFill>
                  <a:srgbClr val="000000"/>
                </a:solidFill>
                <a:latin typeface="Calibri"/>
                <a:ea typeface="Calibri"/>
                <a:cs typeface="Calibri"/>
                <a:sym typeface="Calibri"/>
              </a:rPr>
              <a:t> years you will not get a new one again next year. We will mail you a new debit card 90 days before the expiration date of your current debit card. All new cards will be good for 4 years.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Regardless if you are enrolled in an HSA, FSA, or dependent care FSA you will use the same card.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your card is lost or stolen, you can order a new card free of charge from the benefits mobile app or by going through your online account.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request a debit card for your dependents and/or spouse. First ensure they are added to your online account. You can do that by going to the Profile section of your online account. Once they are added you can select Banking/Cards and request a card for each dependent. A dependent must be 18 years of age or older to receive a debit card.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0"/>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10"/>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1" name="Google Shape;81;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5"/>
          <p:cNvSpPr/>
          <p:nvPr>
            <p:ph idx="2" type="pic"/>
          </p:nvPr>
        </p:nvSpPr>
        <p:spPr>
          <a:xfrm>
            <a:off x="5183188" y="987425"/>
            <a:ext cx="6172200" cy="4873625"/>
          </a:xfrm>
          <a:prstGeom prst="rect">
            <a:avLst/>
          </a:prstGeom>
          <a:noFill/>
          <a:ln>
            <a:noFill/>
          </a:ln>
        </p:spPr>
      </p:sp>
      <p:sp>
        <p:nvSpPr>
          <p:cNvPr id="88" name="Google Shape;88;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g18f8690975e_0_233"/>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06" name="Google Shape;106;g18f8690975e_0_233"/>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rtl="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rtl="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rtl="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rtl="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7" name="Google Shape;107;g18f8690975e_0_233"/>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4000"/>
              <a:buFont typeface="Inter Black"/>
              <a:buNone/>
              <a:defRPr sz="4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108" name="Shape 108"/>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1"/>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1"/>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Arrow">
  <p:cSld name="Slide - White Arrow">
    <p:bg>
      <p:bgPr>
        <a:blipFill>
          <a:blip r:embed="rId2">
            <a:alphaModFix/>
          </a:blip>
          <a:stretch>
            <a:fillRect/>
          </a:stretch>
        </a:blipFill>
      </p:bgPr>
    </p:bg>
    <p:spTree>
      <p:nvGrpSpPr>
        <p:cNvPr id="113" name="Shape 113"/>
        <p:cNvGrpSpPr/>
        <p:nvPr/>
      </p:nvGrpSpPr>
      <p:grpSpPr>
        <a:xfrm>
          <a:off x="0" y="0"/>
          <a:ext cx="0" cy="0"/>
          <a:chOff x="0" y="0"/>
          <a:chExt cx="0" cy="0"/>
        </a:xfrm>
      </p:grpSpPr>
      <p:sp>
        <p:nvSpPr>
          <p:cNvPr id="114" name="Google Shape;114;g18f8690975e_0_110"/>
          <p:cNvSpPr/>
          <p:nvPr/>
        </p:nvSpPr>
        <p:spPr>
          <a:xfrm>
            <a:off x="5601730" y="0"/>
            <a:ext cx="50826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15" name="Google Shape;115;g18f8690975e_0_110"/>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Inter Black"/>
              <a:buNone/>
              <a:defRPr sz="40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6" name="Google Shape;116;g18f8690975e_0_110"/>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dk2"/>
              </a:buClr>
              <a:buSzPts val="2000"/>
              <a:buChar char="•"/>
              <a:defRPr sz="2000">
                <a:solidFill>
                  <a:schemeClr val="dk2"/>
                </a:solidFill>
                <a:latin typeface="Open Sans"/>
                <a:ea typeface="Open Sans"/>
                <a:cs typeface="Open Sans"/>
                <a:sym typeface="Open Sans"/>
              </a:defRPr>
            </a:lvl1pPr>
            <a:lvl2pPr indent="-342900" lvl="1" marL="914400" rtl="0" algn="l">
              <a:lnSpc>
                <a:spcPct val="90000"/>
              </a:lnSpc>
              <a:spcBef>
                <a:spcPts val="500"/>
              </a:spcBef>
              <a:spcAft>
                <a:spcPts val="0"/>
              </a:spcAft>
              <a:buClr>
                <a:schemeClr val="dk2"/>
              </a:buClr>
              <a:buSzPts val="1800"/>
              <a:buChar char="•"/>
              <a:defRPr sz="1800">
                <a:solidFill>
                  <a:schemeClr val="dk2"/>
                </a:solidFill>
                <a:latin typeface="Open Sans"/>
                <a:ea typeface="Open Sans"/>
                <a:cs typeface="Open Sans"/>
                <a:sym typeface="Open Sans"/>
              </a:defRPr>
            </a:lvl2pPr>
            <a:lvl3pPr indent="-330200" lvl="2" marL="1371600" rtl="0" algn="l">
              <a:lnSpc>
                <a:spcPct val="90000"/>
              </a:lnSpc>
              <a:spcBef>
                <a:spcPts val="500"/>
              </a:spcBef>
              <a:spcAft>
                <a:spcPts val="0"/>
              </a:spcAft>
              <a:buClr>
                <a:schemeClr val="dk2"/>
              </a:buClr>
              <a:buSzPts val="1600"/>
              <a:buChar char="•"/>
              <a:defRPr sz="1600">
                <a:solidFill>
                  <a:schemeClr val="dk2"/>
                </a:solidFill>
                <a:latin typeface="Open Sans"/>
                <a:ea typeface="Open Sans"/>
                <a:cs typeface="Open Sans"/>
                <a:sym typeface="Open Sans"/>
              </a:defRPr>
            </a:lvl3pPr>
            <a:lvl4pPr indent="-317500" lvl="3" marL="1828800" rtl="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4pPr>
            <a:lvl5pPr indent="-317500" lvl="4" marL="2286000" rtl="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17" name="Shape 117"/>
        <p:cNvGrpSpPr/>
        <p:nvPr/>
      </p:nvGrpSpPr>
      <p:grpSpPr>
        <a:xfrm>
          <a:off x="0" y="0"/>
          <a:ext cx="0" cy="0"/>
          <a:chOff x="0" y="0"/>
          <a:chExt cx="0" cy="0"/>
        </a:xfrm>
      </p:grpSpPr>
      <p:sp>
        <p:nvSpPr>
          <p:cNvPr id="118" name="Google Shape;118;g18f8690975e_0_114"/>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19" name="Google Shape;119;g18f8690975e_0_114"/>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rtl="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rtl="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rtl="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rtl="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0" name="Google Shape;120;g18f8690975e_0_114"/>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4000"/>
              <a:buFont typeface="Inter Black"/>
              <a:buNone/>
              <a:defRPr sz="4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121" name="Shape 121"/>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122" name="Shape 122"/>
        <p:cNvGrpSpPr/>
        <p:nvPr/>
      </p:nvGrpSpPr>
      <p:grpSpPr>
        <a:xfrm>
          <a:off x="0" y="0"/>
          <a:ext cx="0" cy="0"/>
          <a:chOff x="0" y="0"/>
          <a:chExt cx="0" cy="0"/>
        </a:xfrm>
      </p:grpSpPr>
      <p:sp>
        <p:nvSpPr>
          <p:cNvPr id="123" name="Google Shape;123;g18f8690975e_0_119"/>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4000"/>
              <a:buFont typeface="Inter Black"/>
              <a:buNone/>
              <a:defRPr sz="4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g18f8690975e_0_119"/>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rtl="0" algn="ctr">
              <a:lnSpc>
                <a:spcPct val="90000"/>
              </a:lnSpc>
              <a:spcBef>
                <a:spcPts val="500"/>
              </a:spcBef>
              <a:spcAft>
                <a:spcPts val="0"/>
              </a:spcAft>
              <a:buClr>
                <a:schemeClr val="lt1"/>
              </a:buClr>
              <a:buSzPts val="2000"/>
              <a:buNone/>
              <a:defRPr sz="2000"/>
            </a:lvl2pPr>
            <a:lvl3pPr lvl="2" rtl="0" algn="ctr">
              <a:lnSpc>
                <a:spcPct val="90000"/>
              </a:lnSpc>
              <a:spcBef>
                <a:spcPts val="500"/>
              </a:spcBef>
              <a:spcAft>
                <a:spcPts val="0"/>
              </a:spcAft>
              <a:buClr>
                <a:schemeClr val="lt1"/>
              </a:buClr>
              <a:buSzPts val="1800"/>
              <a:buNone/>
              <a:defRPr sz="1800"/>
            </a:lvl3pPr>
            <a:lvl4pPr lvl="3" rtl="0" algn="ctr">
              <a:lnSpc>
                <a:spcPct val="90000"/>
              </a:lnSpc>
              <a:spcBef>
                <a:spcPts val="500"/>
              </a:spcBef>
              <a:spcAft>
                <a:spcPts val="0"/>
              </a:spcAft>
              <a:buClr>
                <a:schemeClr val="lt1"/>
              </a:buClr>
              <a:buSzPts val="1600"/>
              <a:buNone/>
              <a:defRPr sz="1600"/>
            </a:lvl4pPr>
            <a:lvl5pPr lvl="4" rtl="0" algn="ctr">
              <a:lnSpc>
                <a:spcPct val="90000"/>
              </a:lnSpc>
              <a:spcBef>
                <a:spcPts val="500"/>
              </a:spcBef>
              <a:spcAft>
                <a:spcPts val="0"/>
              </a:spcAft>
              <a:buClr>
                <a:schemeClr val="lt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125" name="Shape 125"/>
        <p:cNvGrpSpPr/>
        <p:nvPr/>
      </p:nvGrpSpPr>
      <p:grpSpPr>
        <a:xfrm>
          <a:off x="0" y="0"/>
          <a:ext cx="0" cy="0"/>
          <a:chOff x="0" y="0"/>
          <a:chExt cx="0" cy="0"/>
        </a:xfrm>
      </p:grpSpPr>
      <p:sp>
        <p:nvSpPr>
          <p:cNvPr id="126" name="Google Shape;126;g18f8690975e_0_122"/>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Inter Black"/>
              <a:buNone/>
              <a:defRPr sz="4000">
                <a:solidFill>
                  <a:schemeClr val="dk2"/>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g18f8690975e_0_122"/>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rtl="0" algn="ctr">
              <a:lnSpc>
                <a:spcPct val="90000"/>
              </a:lnSpc>
              <a:spcBef>
                <a:spcPts val="500"/>
              </a:spcBef>
              <a:spcAft>
                <a:spcPts val="0"/>
              </a:spcAft>
              <a:buClr>
                <a:schemeClr val="lt1"/>
              </a:buClr>
              <a:buSzPts val="2000"/>
              <a:buNone/>
              <a:defRPr sz="2000"/>
            </a:lvl2pPr>
            <a:lvl3pPr lvl="2" rtl="0" algn="ctr">
              <a:lnSpc>
                <a:spcPct val="90000"/>
              </a:lnSpc>
              <a:spcBef>
                <a:spcPts val="500"/>
              </a:spcBef>
              <a:spcAft>
                <a:spcPts val="0"/>
              </a:spcAft>
              <a:buClr>
                <a:schemeClr val="lt1"/>
              </a:buClr>
              <a:buSzPts val="1800"/>
              <a:buNone/>
              <a:defRPr sz="1800"/>
            </a:lvl3pPr>
            <a:lvl4pPr lvl="3" rtl="0" algn="ctr">
              <a:lnSpc>
                <a:spcPct val="90000"/>
              </a:lnSpc>
              <a:spcBef>
                <a:spcPts val="500"/>
              </a:spcBef>
              <a:spcAft>
                <a:spcPts val="0"/>
              </a:spcAft>
              <a:buClr>
                <a:schemeClr val="lt1"/>
              </a:buClr>
              <a:buSzPts val="1600"/>
              <a:buNone/>
              <a:defRPr sz="1600"/>
            </a:lvl4pPr>
            <a:lvl5pPr lvl="4" rtl="0" algn="ctr">
              <a:lnSpc>
                <a:spcPct val="90000"/>
              </a:lnSpc>
              <a:spcBef>
                <a:spcPts val="500"/>
              </a:spcBef>
              <a:spcAft>
                <a:spcPts val="0"/>
              </a:spcAft>
              <a:buClr>
                <a:schemeClr val="lt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128" name="Shape 128"/>
        <p:cNvGrpSpPr/>
        <p:nvPr/>
      </p:nvGrpSpPr>
      <p:grpSpPr>
        <a:xfrm>
          <a:off x="0" y="0"/>
          <a:ext cx="0" cy="0"/>
          <a:chOff x="0" y="0"/>
          <a:chExt cx="0" cy="0"/>
        </a:xfrm>
      </p:grpSpPr>
      <p:sp>
        <p:nvSpPr>
          <p:cNvPr id="129" name="Google Shape;129;g18f8690975e_0_125"/>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accent1"/>
              </a:buClr>
              <a:buSzPts val="4000"/>
              <a:buFont typeface="Inter Black"/>
              <a:buNone/>
              <a:defRPr sz="40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g18f8690975e_0_125"/>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rtl="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rtl="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rtl="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rtl="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rtl="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8"/>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12"/>
          <p:cNvSpPr/>
          <p:nvPr/>
        </p:nvSpPr>
        <p:spPr>
          <a:xfrm>
            <a:off x="5601730" y="0"/>
            <a:ext cx="508274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0" name="Google Shape;20;p12"/>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2"/>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22" name="Shape 22"/>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g1989759cbaa_0_1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 name="Google Shape;25;g1989759cbaa_0_1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6" name="Google Shape;26;g1989759cbaa_0_1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 name="Google Shape;27;g1989759cbaa_0_1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 name="Google Shape;28;g1989759cbaa_0_1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 name="Google Shape;4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nvSpPr>
        <p:spPr>
          <a:xfrm>
            <a:off x="11723076" y="6344627"/>
            <a:ext cx="4044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sp>
        <p:nvSpPr>
          <p:cNvPr id="110" name="Google Shape;110;g18f8690975e_0_10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g18f8690975e_0_10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g18f8690975e_0_106"/>
          <p:cNvSpPr txBox="1"/>
          <p:nvPr/>
        </p:nvSpPr>
        <p:spPr>
          <a:xfrm>
            <a:off x="11723076" y="6344627"/>
            <a:ext cx="404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1.pn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26.png"/><Relationship Id="rId13" Type="http://schemas.openxmlformats.org/officeDocument/2006/relationships/image" Target="../media/image36.png"/><Relationship Id="rId12"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image" Target="../media/image24.png"/><Relationship Id="rId8"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g19d89067afd_0_0"/>
          <p:cNvPicPr preferRelativeResize="0"/>
          <p:nvPr/>
        </p:nvPicPr>
        <p:blipFill>
          <a:blip r:embed="rId3">
            <a:alphaModFix/>
          </a:blip>
          <a:stretch>
            <a:fillRect/>
          </a:stretch>
        </p:blipFill>
        <p:spPr>
          <a:xfrm>
            <a:off x="0" y="10"/>
            <a:ext cx="12192048" cy="6858000"/>
          </a:xfrm>
          <a:prstGeom prst="rect">
            <a:avLst/>
          </a:prstGeom>
          <a:noFill/>
          <a:ln>
            <a:noFill/>
          </a:ln>
        </p:spPr>
      </p:pic>
      <p:sp>
        <p:nvSpPr>
          <p:cNvPr id="136" name="Google Shape;136;g19d89067afd_0_0"/>
          <p:cNvSpPr txBox="1"/>
          <p:nvPr/>
        </p:nvSpPr>
        <p:spPr>
          <a:xfrm>
            <a:off x="1912650" y="2587617"/>
            <a:ext cx="83667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lang="en-US" sz="4800">
                <a:solidFill>
                  <a:srgbClr val="FFFFFF"/>
                </a:solidFill>
                <a:latin typeface="Quattrocento Sans"/>
                <a:ea typeface="Quattrocento Sans"/>
                <a:cs typeface="Quattrocento Sans"/>
                <a:sym typeface="Quattrocento Sans"/>
              </a:rPr>
              <a:t>Client Name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30"/>
          <p:cNvGrpSpPr/>
          <p:nvPr/>
        </p:nvGrpSpPr>
        <p:grpSpPr>
          <a:xfrm>
            <a:off x="200" y="0"/>
            <a:ext cx="12191800" cy="6858000"/>
            <a:chOff x="200" y="0"/>
            <a:chExt cx="12191800" cy="6858000"/>
          </a:xfrm>
        </p:grpSpPr>
        <p:pic>
          <p:nvPicPr>
            <p:cNvPr id="243" name="Google Shape;243;p30"/>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44" name="Google Shape;244;p30"/>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45" name="Google Shape;245;p30"/>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46" name="Google Shape;246;p30"/>
          <p:cNvSpPr txBox="1"/>
          <p:nvPr>
            <p:ph idx="1" type="body"/>
          </p:nvPr>
        </p:nvSpPr>
        <p:spPr>
          <a:xfrm>
            <a:off x="3432747" y="2532767"/>
            <a:ext cx="8432255" cy="3981067"/>
          </a:xfrm>
          <a:prstGeom prst="rect">
            <a:avLst/>
          </a:prstGeom>
          <a:noFill/>
          <a:ln>
            <a:noFill/>
          </a:ln>
        </p:spPr>
        <p:txBody>
          <a:bodyPr anchorCtr="0" anchor="t" bIns="45700" lIns="91425" spcFirstLastPara="1" rIns="91425" wrap="square" tIns="45700">
            <a:noAutofit/>
          </a:bodyPr>
          <a:lstStyle/>
          <a:p>
            <a:pPr indent="0" lvl="0" marL="101600" rtl="0" algn="l">
              <a:lnSpc>
                <a:spcPct val="150000"/>
              </a:lnSpc>
              <a:spcBef>
                <a:spcPts val="1000"/>
              </a:spcBef>
              <a:spcAft>
                <a:spcPts val="0"/>
              </a:spcAft>
              <a:buSzPts val="2000"/>
              <a:buNone/>
            </a:pPr>
            <a:r>
              <a:rPr lang="en-US" sz="2400">
                <a:solidFill>
                  <a:srgbClr val="004280"/>
                </a:solidFill>
                <a:latin typeface="Quattrocento Sans"/>
                <a:ea typeface="Quattrocento Sans"/>
                <a:cs typeface="Quattrocento Sans"/>
                <a:sym typeface="Quattrocento Sans"/>
              </a:rPr>
              <a:t>Any</a:t>
            </a:r>
            <a:r>
              <a:rPr lang="en-US">
                <a:solidFill>
                  <a:srgbClr val="004280"/>
                </a:solidFill>
                <a:latin typeface="Quattrocento Sans"/>
                <a:ea typeface="Quattrocento Sans"/>
                <a:cs typeface="Quattrocento Sans"/>
                <a:sym typeface="Quattrocento Sans"/>
              </a:rPr>
              <a:t> documentation provided must contain the following information:</a:t>
            </a:r>
            <a:endParaRPr>
              <a:solidFill>
                <a:srgbClr val="004280"/>
              </a:solidFill>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rPr>
              <a:t>Name of the provider </a:t>
            </a:r>
            <a:endParaRPr>
              <a:solidFill>
                <a:srgbClr val="004280"/>
              </a:solidFill>
              <a:extLst>
                <a:ext uri="http://customooxmlschemas.google.com/">
                  <go:slidesCustomData xmlns:go="http://customooxmlschemas.google.com/" textRoundtripDataId="6"/>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7"/>
                  </a:ext>
                </a:extLst>
              </a:rPr>
              <a:t>Date service was received</a:t>
            </a:r>
            <a:endParaRPr>
              <a:solidFill>
                <a:srgbClr val="004280"/>
              </a:solidFill>
              <a:extLst>
                <a:ext uri="http://customooxmlschemas.google.com/">
                  <go:slidesCustomData xmlns:go="http://customooxmlschemas.google.com/" textRoundtripDataId="8"/>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9"/>
                  </a:ext>
                </a:extLst>
              </a:rPr>
              <a:t>Description of the service received</a:t>
            </a:r>
            <a:endParaRPr>
              <a:solidFill>
                <a:srgbClr val="004280"/>
              </a:solidFill>
              <a:extLst>
                <a:ext uri="http://customooxmlschemas.google.com/">
                  <go:slidesCustomData xmlns:go="http://customooxmlschemas.google.com/" textRoundtripDataId="10"/>
                </a:ext>
              </a:extLst>
            </a:endParaRPr>
          </a:p>
          <a:p>
            <a:pPr indent="-342900" lvl="1" marL="800100" rtl="0" algn="l">
              <a:lnSpc>
                <a:spcPct val="15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11"/>
                  </a:ext>
                </a:extLst>
              </a:rPr>
              <a:t>The dollar amount of the service</a:t>
            </a:r>
            <a:endParaRPr>
              <a:solidFill>
                <a:srgbClr val="004280"/>
              </a:solidFill>
              <a:extLst>
                <a:ext uri="http://customooxmlschemas.google.com/">
                  <go:slidesCustomData xmlns:go="http://customooxmlschemas.google.com/" textRoundtripDataId="12"/>
                </a:ext>
              </a:extLst>
            </a:endParaRPr>
          </a:p>
          <a:p>
            <a:pPr indent="0" lvl="0" marL="914400" rtl="0" algn="l">
              <a:lnSpc>
                <a:spcPct val="150000"/>
              </a:lnSpc>
              <a:spcBef>
                <a:spcPts val="500"/>
              </a:spcBef>
              <a:spcAft>
                <a:spcPts val="0"/>
              </a:spcAft>
              <a:buSzPts val="2000"/>
              <a:buNone/>
            </a:pPr>
            <a:r>
              <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sp>
        <p:nvSpPr>
          <p:cNvPr id="247" name="Google Shape;247;p30"/>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Claim filing</a:t>
            </a:r>
            <a:endParaRPr>
              <a:solidFill>
                <a:srgbClr val="004280"/>
              </a:solidFill>
              <a:latin typeface="Quattrocento Sans"/>
              <a:ea typeface="Quattrocento Sans"/>
              <a:cs typeface="Quattrocento Sans"/>
              <a:sym typeface="Quattrocento Sans"/>
            </a:endParaRPr>
          </a:p>
        </p:txBody>
      </p:sp>
      <p:sp>
        <p:nvSpPr>
          <p:cNvPr id="248" name="Google Shape;248;p30"/>
          <p:cNvSpPr/>
          <p:nvPr/>
        </p:nvSpPr>
        <p:spPr>
          <a:xfrm>
            <a:off x="1166446" y="3200571"/>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9" name="Google Shape;249;p30"/>
          <p:cNvSpPr txBox="1"/>
          <p:nvPr/>
        </p:nvSpPr>
        <p:spPr>
          <a:xfrm>
            <a:off x="1166445" y="1546163"/>
            <a:ext cx="104652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4280"/>
                </a:solidFill>
                <a:latin typeface="Quattrocento Sans"/>
                <a:ea typeface="Quattrocento Sans"/>
                <a:cs typeface="Quattrocento Sans"/>
                <a:sym typeface="Quattrocento Sans"/>
              </a:rPr>
              <a:t>The best form of documentation when submitting a claim is an itemized receipt from your provider</a:t>
            </a:r>
            <a:endParaRPr b="0" i="0" sz="1400" u="none" cap="none" strike="noStrike">
              <a:solidFill>
                <a:srgbClr val="004280"/>
              </a:solidFill>
              <a:latin typeface="Arial"/>
              <a:ea typeface="Arial"/>
              <a:cs typeface="Arial"/>
              <a:sym typeface="Arial"/>
            </a:endParaRPr>
          </a:p>
        </p:txBody>
      </p:sp>
      <p:pic>
        <p:nvPicPr>
          <p:cNvPr id="250" name="Google Shape;250;p30"/>
          <p:cNvPicPr preferRelativeResize="0"/>
          <p:nvPr/>
        </p:nvPicPr>
        <p:blipFill rotWithShape="1">
          <a:blip r:embed="rId4">
            <a:alphaModFix/>
          </a:blip>
          <a:srcRect b="0" l="0" r="0" t="0"/>
          <a:stretch/>
        </p:blipFill>
        <p:spPr>
          <a:xfrm>
            <a:off x="1198530" y="3327555"/>
            <a:ext cx="1687812" cy="162945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pSp>
        <p:nvGrpSpPr>
          <p:cNvPr id="255" name="Google Shape;255;p31"/>
          <p:cNvGrpSpPr/>
          <p:nvPr/>
        </p:nvGrpSpPr>
        <p:grpSpPr>
          <a:xfrm>
            <a:off x="200" y="0"/>
            <a:ext cx="12191800" cy="6858000"/>
            <a:chOff x="200" y="0"/>
            <a:chExt cx="12191800" cy="6858000"/>
          </a:xfrm>
        </p:grpSpPr>
        <p:pic>
          <p:nvPicPr>
            <p:cNvPr id="256" name="Google Shape;256;p31"/>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57" name="Google Shape;257;p31"/>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58" name="Google Shape;258;p31"/>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59" name="Google Shape;259;p31"/>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Claim filing options</a:t>
            </a:r>
            <a:endParaRPr>
              <a:solidFill>
                <a:srgbClr val="004280"/>
              </a:solidFill>
              <a:latin typeface="Quattrocento Sans"/>
              <a:ea typeface="Quattrocento Sans"/>
              <a:cs typeface="Quattrocento Sans"/>
              <a:sym typeface="Quattrocento Sans"/>
            </a:endParaRPr>
          </a:p>
        </p:txBody>
      </p:sp>
      <p:sp>
        <p:nvSpPr>
          <p:cNvPr id="260" name="Google Shape;260;p31"/>
          <p:cNvSpPr txBox="1"/>
          <p:nvPr/>
        </p:nvSpPr>
        <p:spPr>
          <a:xfrm>
            <a:off x="6425000" y="3607302"/>
            <a:ext cx="5213700" cy="22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Choose direct deposit or paper check</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Direct deposit – FREE</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 $25 minimum reimbursement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for paper checks</a:t>
            </a:r>
            <a:endParaRPr b="0" i="0" sz="1400" u="none" cap="none" strike="noStrike">
              <a:solidFill>
                <a:srgbClr val="004280"/>
              </a:solidFill>
              <a:latin typeface="Arial"/>
              <a:ea typeface="Arial"/>
              <a:cs typeface="Arial"/>
              <a:sym typeface="Arial"/>
            </a:endParaRPr>
          </a:p>
        </p:txBody>
      </p:sp>
      <p:sp>
        <p:nvSpPr>
          <p:cNvPr id="261" name="Google Shape;261;p31"/>
          <p:cNvSpPr txBox="1"/>
          <p:nvPr/>
        </p:nvSpPr>
        <p:spPr>
          <a:xfrm>
            <a:off x="697959" y="3631352"/>
            <a:ext cx="57270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Mobile app, online account</a:t>
            </a:r>
            <a:r>
              <a:rPr b="1" i="0" lang="en-US" sz="2800" u="none" cap="none" strike="noStrike">
                <a:solidFill>
                  <a:srgbClr val="004280"/>
                </a:solidFill>
                <a:latin typeface="Quattrocento Sans"/>
                <a:ea typeface="Quattrocento Sans"/>
                <a:cs typeface="Quattrocento Sans"/>
                <a:sym typeface="Quattrocento Sans"/>
              </a:rPr>
              <a:t> </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baseline="30000" i="0" lang="en-US" sz="2800" u="none" cap="none" strike="noStrike">
                <a:solidFill>
                  <a:srgbClr val="004280"/>
                </a:solidFill>
                <a:latin typeface="Quattrocento Sans"/>
                <a:ea typeface="Quattrocento Sans"/>
                <a:cs typeface="Quattrocento Sans"/>
                <a:sym typeface="Quattrocento Sans"/>
              </a:rPr>
              <a:t>or manual claims</a:t>
            </a:r>
            <a:endParaRPr b="0" i="0" sz="1400" u="none" cap="none" strike="noStrike">
              <a:solidFill>
                <a:srgbClr val="00428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baseline="30000" i="0" sz="2800" u="none" cap="none" strike="noStrike">
              <a:solidFill>
                <a:srgbClr val="00428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2800"/>
              <a:buFont typeface="Arial"/>
              <a:buNone/>
            </a:pPr>
            <a:r>
              <a:rPr b="0" baseline="30000" i="0" lang="en-US" sz="2800" u="none" cap="none" strike="noStrike">
                <a:solidFill>
                  <a:srgbClr val="004280"/>
                </a:solidFill>
                <a:latin typeface="Quattrocento Sans"/>
                <a:ea typeface="Quattrocento Sans"/>
                <a:cs typeface="Quattrocento Sans"/>
                <a:sym typeface="Quattrocento Sans"/>
              </a:rPr>
              <a:t>Processed within two business days</a:t>
            </a:r>
            <a:endParaRPr b="0" i="0" sz="1400" u="none" cap="none" strike="noStrike">
              <a:solidFill>
                <a:srgbClr val="004280"/>
              </a:solidFill>
              <a:latin typeface="Arial"/>
              <a:ea typeface="Arial"/>
              <a:cs typeface="Arial"/>
              <a:sym typeface="Arial"/>
            </a:endParaRPr>
          </a:p>
        </p:txBody>
      </p:sp>
      <p:sp>
        <p:nvSpPr>
          <p:cNvPr id="262" name="Google Shape;262;p31"/>
          <p:cNvSpPr/>
          <p:nvPr/>
        </p:nvSpPr>
        <p:spPr>
          <a:xfrm>
            <a:off x="2362961" y="1578924"/>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3" name="Google Shape;263;p31"/>
          <p:cNvSpPr/>
          <p:nvPr/>
        </p:nvSpPr>
        <p:spPr>
          <a:xfrm>
            <a:off x="7961656" y="1578924"/>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64" name="Google Shape;264;p31"/>
          <p:cNvPicPr preferRelativeResize="0"/>
          <p:nvPr/>
        </p:nvPicPr>
        <p:blipFill rotWithShape="1">
          <a:blip r:embed="rId4">
            <a:alphaModFix/>
          </a:blip>
          <a:srcRect b="-26561" l="-92659" r="-98630" t="-10424"/>
          <a:stretch/>
        </p:blipFill>
        <p:spPr>
          <a:xfrm>
            <a:off x="2178536" y="1670606"/>
            <a:ext cx="2361675" cy="1951350"/>
          </a:xfrm>
          <a:prstGeom prst="rect">
            <a:avLst/>
          </a:prstGeom>
          <a:noFill/>
          <a:ln>
            <a:noFill/>
          </a:ln>
        </p:spPr>
      </p:pic>
      <p:pic>
        <p:nvPicPr>
          <p:cNvPr id="265" name="Google Shape;265;p31"/>
          <p:cNvPicPr preferRelativeResize="0"/>
          <p:nvPr/>
        </p:nvPicPr>
        <p:blipFill rotWithShape="1">
          <a:blip r:embed="rId5">
            <a:alphaModFix/>
          </a:blip>
          <a:srcRect b="-15283" l="-23655" r="-29156" t="-10297"/>
          <a:stretch/>
        </p:blipFill>
        <p:spPr>
          <a:xfrm>
            <a:off x="7920750" y="1880575"/>
            <a:ext cx="2129400" cy="1382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pSp>
        <p:nvGrpSpPr>
          <p:cNvPr id="270" name="Google Shape;270;p32"/>
          <p:cNvGrpSpPr/>
          <p:nvPr/>
        </p:nvGrpSpPr>
        <p:grpSpPr>
          <a:xfrm>
            <a:off x="200" y="0"/>
            <a:ext cx="12191800" cy="6858000"/>
            <a:chOff x="200" y="0"/>
            <a:chExt cx="12191800" cy="6858000"/>
          </a:xfrm>
        </p:grpSpPr>
        <p:pic>
          <p:nvPicPr>
            <p:cNvPr id="271" name="Google Shape;271;p32"/>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72" name="Google Shape;272;p32"/>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73" name="Google Shape;273;p32"/>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74" name="Google Shape;274;p32"/>
          <p:cNvSpPr txBox="1"/>
          <p:nvPr>
            <p:ph type="ctrTitle"/>
          </p:nvPr>
        </p:nvSpPr>
        <p:spPr>
          <a:xfrm>
            <a:off x="1166446" y="4885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Account access</a:t>
            </a:r>
            <a:endParaRPr>
              <a:solidFill>
                <a:srgbClr val="004280"/>
              </a:solidFill>
              <a:latin typeface="Quattrocento Sans"/>
              <a:ea typeface="Quattrocento Sans"/>
              <a:cs typeface="Quattrocento Sans"/>
              <a:sym typeface="Quattrocento Sans"/>
            </a:endParaRPr>
          </a:p>
        </p:txBody>
      </p:sp>
      <p:sp>
        <p:nvSpPr>
          <p:cNvPr id="275" name="Google Shape;275;p32"/>
          <p:cNvSpPr/>
          <p:nvPr/>
        </p:nvSpPr>
        <p:spPr>
          <a:xfrm>
            <a:off x="2401688" y="2446592"/>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6" name="Google Shape;276;p32"/>
          <p:cNvSpPr/>
          <p:nvPr/>
        </p:nvSpPr>
        <p:spPr>
          <a:xfrm>
            <a:off x="7904130" y="2446592"/>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7" name="Google Shape;277;p32"/>
          <p:cNvSpPr txBox="1"/>
          <p:nvPr/>
        </p:nvSpPr>
        <p:spPr>
          <a:xfrm>
            <a:off x="1962867" y="46800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Online account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278" name="Google Shape;278;p32"/>
          <p:cNvSpPr txBox="1"/>
          <p:nvPr/>
        </p:nvSpPr>
        <p:spPr>
          <a:xfrm>
            <a:off x="7468259" y="46800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Mobile App</a:t>
            </a:r>
            <a:endParaRPr b="0" i="0" sz="1400" u="none" cap="none" strike="noStrike">
              <a:solidFill>
                <a:srgbClr val="004280"/>
              </a:solidFill>
              <a:latin typeface="Arial"/>
              <a:ea typeface="Arial"/>
              <a:cs typeface="Arial"/>
              <a:sym typeface="Arial"/>
            </a:endParaRPr>
          </a:p>
        </p:txBody>
      </p:sp>
      <p:pic>
        <p:nvPicPr>
          <p:cNvPr id="279" name="Google Shape;279;p32"/>
          <p:cNvPicPr preferRelativeResize="0"/>
          <p:nvPr/>
        </p:nvPicPr>
        <p:blipFill rotWithShape="1">
          <a:blip r:embed="rId4">
            <a:alphaModFix/>
          </a:blip>
          <a:srcRect b="0" l="0" r="0" t="0"/>
          <a:stretch/>
        </p:blipFill>
        <p:spPr>
          <a:xfrm>
            <a:off x="2465948" y="2552302"/>
            <a:ext cx="1765116" cy="1704088"/>
          </a:xfrm>
          <a:prstGeom prst="rect">
            <a:avLst/>
          </a:prstGeom>
          <a:noFill/>
          <a:ln>
            <a:noFill/>
          </a:ln>
        </p:spPr>
      </p:pic>
      <p:pic>
        <p:nvPicPr>
          <p:cNvPr id="280" name="Google Shape;280;p32"/>
          <p:cNvPicPr preferRelativeResize="0"/>
          <p:nvPr/>
        </p:nvPicPr>
        <p:blipFill rotWithShape="1">
          <a:blip r:embed="rId5">
            <a:alphaModFix/>
          </a:blip>
          <a:srcRect b="-26561" l="-92659" r="-98630" t="-10424"/>
          <a:stretch/>
        </p:blipFill>
        <p:spPr>
          <a:xfrm>
            <a:off x="7711653" y="2518149"/>
            <a:ext cx="2361675" cy="1951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5" name="Shape 285"/>
        <p:cNvGrpSpPr/>
        <p:nvPr/>
      </p:nvGrpSpPr>
      <p:grpSpPr>
        <a:xfrm>
          <a:off x="0" y="0"/>
          <a:ext cx="0" cy="0"/>
          <a:chOff x="0" y="0"/>
          <a:chExt cx="0" cy="0"/>
        </a:xfrm>
      </p:grpSpPr>
      <p:pic>
        <p:nvPicPr>
          <p:cNvPr id="286" name="Google Shape;286;g1989759cbaa_0_0"/>
          <p:cNvPicPr preferRelativeResize="0"/>
          <p:nvPr/>
        </p:nvPicPr>
        <p:blipFill rotWithShape="1">
          <a:blip r:embed="rId4">
            <a:alphaModFix/>
          </a:blip>
          <a:srcRect b="24744" l="0" r="0" t="0"/>
          <a:stretch/>
        </p:blipFill>
        <p:spPr>
          <a:xfrm>
            <a:off x="3095336" y="2187222"/>
            <a:ext cx="2111364" cy="3496025"/>
          </a:xfrm>
          <a:prstGeom prst="rect">
            <a:avLst/>
          </a:prstGeom>
          <a:noFill/>
          <a:ln>
            <a:noFill/>
          </a:ln>
        </p:spPr>
      </p:pic>
      <p:sp>
        <p:nvSpPr>
          <p:cNvPr id="287" name="Google Shape;287;g1989759cbaa_0_0"/>
          <p:cNvSpPr/>
          <p:nvPr/>
        </p:nvSpPr>
        <p:spPr>
          <a:xfrm>
            <a:off x="540350" y="392375"/>
            <a:ext cx="7425000" cy="5998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1989759cbaa_0_0"/>
          <p:cNvSpPr txBox="1"/>
          <p:nvPr>
            <p:ph idx="4294967295" type="ctrTitle"/>
          </p:nvPr>
        </p:nvSpPr>
        <p:spPr>
          <a:xfrm>
            <a:off x="540358" y="349895"/>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With our mobile app you can:</a:t>
            </a:r>
            <a:endParaRPr>
              <a:solidFill>
                <a:srgbClr val="004280"/>
              </a:solidFill>
              <a:latin typeface="Quattrocento Sans"/>
              <a:ea typeface="Quattrocento Sans"/>
              <a:cs typeface="Quattrocento Sans"/>
              <a:sym typeface="Quattrocento Sans"/>
            </a:endParaRPr>
          </a:p>
        </p:txBody>
      </p:sp>
      <p:pic>
        <p:nvPicPr>
          <p:cNvPr id="289" name="Google Shape;289;g1989759cbaa_0_0"/>
          <p:cNvPicPr preferRelativeResize="0"/>
          <p:nvPr/>
        </p:nvPicPr>
        <p:blipFill>
          <a:blip r:embed="rId5">
            <a:alphaModFix/>
          </a:blip>
          <a:stretch>
            <a:fillRect/>
          </a:stretch>
        </p:blipFill>
        <p:spPr>
          <a:xfrm>
            <a:off x="8478350" y="1679225"/>
            <a:ext cx="2565000" cy="2732125"/>
          </a:xfrm>
          <a:prstGeom prst="rect">
            <a:avLst/>
          </a:prstGeom>
          <a:noFill/>
          <a:ln>
            <a:noFill/>
          </a:ln>
        </p:spPr>
      </p:pic>
      <p:pic>
        <p:nvPicPr>
          <p:cNvPr id="290" name="Google Shape;290;g1989759cbaa_0_0"/>
          <p:cNvPicPr preferRelativeResize="0"/>
          <p:nvPr/>
        </p:nvPicPr>
        <p:blipFill>
          <a:blip r:embed="rId6">
            <a:alphaModFix/>
          </a:blip>
          <a:stretch>
            <a:fillRect/>
          </a:stretch>
        </p:blipFill>
        <p:spPr>
          <a:xfrm>
            <a:off x="275363" y="1162062"/>
            <a:ext cx="3232000" cy="5998499"/>
          </a:xfrm>
          <a:prstGeom prst="rect">
            <a:avLst/>
          </a:prstGeom>
          <a:noFill/>
          <a:ln>
            <a:noFill/>
          </a:ln>
        </p:spPr>
      </p:pic>
      <p:pic>
        <p:nvPicPr>
          <p:cNvPr id="291" name="Google Shape;291;g1989759cbaa_0_0"/>
          <p:cNvPicPr preferRelativeResize="0"/>
          <p:nvPr/>
        </p:nvPicPr>
        <p:blipFill>
          <a:blip r:embed="rId7">
            <a:alphaModFix/>
          </a:blip>
          <a:stretch>
            <a:fillRect/>
          </a:stretch>
        </p:blipFill>
        <p:spPr>
          <a:xfrm>
            <a:off x="3550044" y="1864113"/>
            <a:ext cx="3977674" cy="592861"/>
          </a:xfrm>
          <a:prstGeom prst="rect">
            <a:avLst/>
          </a:prstGeom>
          <a:noFill/>
          <a:ln>
            <a:noFill/>
          </a:ln>
        </p:spPr>
      </p:pic>
      <p:pic>
        <p:nvPicPr>
          <p:cNvPr id="292" name="Google Shape;292;g1989759cbaa_0_0"/>
          <p:cNvPicPr preferRelativeResize="0"/>
          <p:nvPr/>
        </p:nvPicPr>
        <p:blipFill>
          <a:blip r:embed="rId8">
            <a:alphaModFix/>
          </a:blip>
          <a:stretch>
            <a:fillRect/>
          </a:stretch>
        </p:blipFill>
        <p:spPr>
          <a:xfrm>
            <a:off x="3647631" y="2497040"/>
            <a:ext cx="4722195" cy="627330"/>
          </a:xfrm>
          <a:prstGeom prst="rect">
            <a:avLst/>
          </a:prstGeom>
          <a:noFill/>
          <a:ln>
            <a:noFill/>
          </a:ln>
        </p:spPr>
      </p:pic>
      <p:pic>
        <p:nvPicPr>
          <p:cNvPr id="293" name="Google Shape;293;g1989759cbaa_0_0"/>
          <p:cNvPicPr preferRelativeResize="0"/>
          <p:nvPr/>
        </p:nvPicPr>
        <p:blipFill>
          <a:blip r:embed="rId9">
            <a:alphaModFix/>
          </a:blip>
          <a:stretch>
            <a:fillRect/>
          </a:stretch>
        </p:blipFill>
        <p:spPr>
          <a:xfrm>
            <a:off x="3683276" y="3164436"/>
            <a:ext cx="4777344" cy="544605"/>
          </a:xfrm>
          <a:prstGeom prst="rect">
            <a:avLst/>
          </a:prstGeom>
          <a:noFill/>
          <a:ln>
            <a:noFill/>
          </a:ln>
        </p:spPr>
      </p:pic>
      <p:pic>
        <p:nvPicPr>
          <p:cNvPr id="294" name="Google Shape;294;g1989759cbaa_0_0"/>
          <p:cNvPicPr preferRelativeResize="0"/>
          <p:nvPr/>
        </p:nvPicPr>
        <p:blipFill>
          <a:blip r:embed="rId10">
            <a:alphaModFix/>
          </a:blip>
          <a:stretch>
            <a:fillRect/>
          </a:stretch>
        </p:blipFill>
        <p:spPr>
          <a:xfrm>
            <a:off x="3611987" y="3749107"/>
            <a:ext cx="4935900" cy="503243"/>
          </a:xfrm>
          <a:prstGeom prst="rect">
            <a:avLst/>
          </a:prstGeom>
          <a:noFill/>
          <a:ln>
            <a:noFill/>
          </a:ln>
        </p:spPr>
      </p:pic>
      <p:pic>
        <p:nvPicPr>
          <p:cNvPr id="295" name="Google Shape;295;g1989759cbaa_0_0"/>
          <p:cNvPicPr preferRelativeResize="0"/>
          <p:nvPr/>
        </p:nvPicPr>
        <p:blipFill>
          <a:blip r:embed="rId11">
            <a:alphaModFix/>
          </a:blip>
          <a:stretch>
            <a:fillRect/>
          </a:stretch>
        </p:blipFill>
        <p:spPr>
          <a:xfrm>
            <a:off x="3576342" y="4292415"/>
            <a:ext cx="3701925" cy="565286"/>
          </a:xfrm>
          <a:prstGeom prst="rect">
            <a:avLst/>
          </a:prstGeom>
          <a:noFill/>
          <a:ln>
            <a:noFill/>
          </a:ln>
        </p:spPr>
      </p:pic>
      <p:pic>
        <p:nvPicPr>
          <p:cNvPr id="296" name="Google Shape;296;g1989759cbaa_0_0"/>
          <p:cNvPicPr preferRelativeResize="0"/>
          <p:nvPr/>
        </p:nvPicPr>
        <p:blipFill>
          <a:blip r:embed="rId12">
            <a:alphaModFix/>
          </a:blip>
          <a:stretch>
            <a:fillRect/>
          </a:stretch>
        </p:blipFill>
        <p:spPr>
          <a:xfrm>
            <a:off x="3604858" y="4897767"/>
            <a:ext cx="4715301" cy="572180"/>
          </a:xfrm>
          <a:prstGeom prst="rect">
            <a:avLst/>
          </a:prstGeom>
          <a:noFill/>
          <a:ln>
            <a:noFill/>
          </a:ln>
        </p:spPr>
      </p:pic>
      <p:pic>
        <p:nvPicPr>
          <p:cNvPr id="297" name="Google Shape;297;g1989759cbaa_0_0"/>
          <p:cNvPicPr preferRelativeResize="0"/>
          <p:nvPr/>
        </p:nvPicPr>
        <p:blipFill>
          <a:blip r:embed="rId13">
            <a:alphaModFix/>
          </a:blip>
          <a:stretch>
            <a:fillRect/>
          </a:stretch>
        </p:blipFill>
        <p:spPr>
          <a:xfrm>
            <a:off x="3611987" y="5510013"/>
            <a:ext cx="2205989" cy="496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pSp>
        <p:nvGrpSpPr>
          <p:cNvPr id="302" name="Google Shape;302;g1989759cbaa_0_16"/>
          <p:cNvGrpSpPr/>
          <p:nvPr/>
        </p:nvGrpSpPr>
        <p:grpSpPr>
          <a:xfrm>
            <a:off x="200" y="0"/>
            <a:ext cx="12191800" cy="6858000"/>
            <a:chOff x="200" y="0"/>
            <a:chExt cx="12191800" cy="6858000"/>
          </a:xfrm>
        </p:grpSpPr>
        <p:pic>
          <p:nvPicPr>
            <p:cNvPr id="303" name="Google Shape;303;g1989759cbaa_0_16"/>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304" name="Google Shape;304;g1989759cbaa_0_16"/>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05" name="Google Shape;305;g1989759cbaa_0_16"/>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306" name="Google Shape;306;g1989759cbaa_0_16"/>
          <p:cNvSpPr txBox="1"/>
          <p:nvPr>
            <p:ph type="ctrTitle"/>
          </p:nvPr>
        </p:nvSpPr>
        <p:spPr>
          <a:xfrm>
            <a:off x="898358" y="336132"/>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Contact Participant Services</a:t>
            </a:r>
            <a:endParaRPr>
              <a:solidFill>
                <a:srgbClr val="004280"/>
              </a:solidFill>
              <a:latin typeface="Quattrocento Sans"/>
              <a:ea typeface="Quattrocento Sans"/>
              <a:cs typeface="Quattrocento Sans"/>
              <a:sym typeface="Quattrocento Sans"/>
            </a:endParaRPr>
          </a:p>
        </p:txBody>
      </p:sp>
      <p:sp>
        <p:nvSpPr>
          <p:cNvPr id="307" name="Google Shape;307;g1989759cbaa_0_16"/>
          <p:cNvSpPr/>
          <p:nvPr/>
        </p:nvSpPr>
        <p:spPr>
          <a:xfrm>
            <a:off x="1760008"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8" name="Google Shape;308;g1989759cbaa_0_16"/>
          <p:cNvSpPr/>
          <p:nvPr/>
        </p:nvSpPr>
        <p:spPr>
          <a:xfrm>
            <a:off x="8545810"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9" name="Google Shape;309;g1989759cbaa_0_16"/>
          <p:cNvSpPr txBox="1"/>
          <p:nvPr/>
        </p:nvSpPr>
        <p:spPr>
          <a:xfrm>
            <a:off x="1321187"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Live Chat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10" name="Google Shape;310;g1989759cbaa_0_16"/>
          <p:cNvSpPr txBox="1"/>
          <p:nvPr/>
        </p:nvSpPr>
        <p:spPr>
          <a:xfrm>
            <a:off x="8109939"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Phone</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11" name="Google Shape;311;g1989759cbaa_0_16"/>
          <p:cNvSpPr txBox="1"/>
          <p:nvPr/>
        </p:nvSpPr>
        <p:spPr>
          <a:xfrm>
            <a:off x="898358" y="1489024"/>
            <a:ext cx="11028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004280"/>
                </a:solidFill>
                <a:latin typeface="Quattrocento Sans"/>
                <a:ea typeface="Quattrocento Sans"/>
                <a:cs typeface="Quattrocento Sans"/>
                <a:sym typeface="Quattrocento Sans"/>
              </a:rPr>
              <a:t>Our Participant Services team is available Monday through Friday, from 6 a.m. to 9 p.m. Central time, except holidays.</a:t>
            </a:r>
            <a:endParaRPr b="0" i="0" sz="1400" u="none" cap="none" strike="noStrike">
              <a:solidFill>
                <a:srgbClr val="004280"/>
              </a:solidFill>
              <a:latin typeface="Arial"/>
              <a:ea typeface="Arial"/>
              <a:cs typeface="Arial"/>
              <a:sym typeface="Arial"/>
            </a:endParaRPr>
          </a:p>
        </p:txBody>
      </p:sp>
      <p:sp>
        <p:nvSpPr>
          <p:cNvPr id="312" name="Google Shape;312;g1989759cbaa_0_16"/>
          <p:cNvSpPr/>
          <p:nvPr/>
        </p:nvSpPr>
        <p:spPr>
          <a:xfrm>
            <a:off x="5152909"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3" name="Google Shape;313;g1989759cbaa_0_16"/>
          <p:cNvSpPr txBox="1"/>
          <p:nvPr/>
        </p:nvSpPr>
        <p:spPr>
          <a:xfrm>
            <a:off x="4696980"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Email</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14" name="Google Shape;314;g1989759cbaa_0_16"/>
          <p:cNvSpPr txBox="1"/>
          <p:nvPr/>
        </p:nvSpPr>
        <p:spPr>
          <a:xfrm>
            <a:off x="3988767" y="4947335"/>
            <a:ext cx="4243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aseline="30000" lang="en-US" sz="2400">
                <a:solidFill>
                  <a:srgbClr val="004280"/>
                </a:solidFill>
                <a:latin typeface="Quattrocento Sans"/>
                <a:ea typeface="Quattrocento Sans"/>
                <a:cs typeface="Quattrocento Sans"/>
                <a:sym typeface="Quattrocento Sans"/>
              </a:rPr>
              <a:t>mercermarketplaceaccounts@serviceaccount.com</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315" name="Google Shape;315;g1989759cbaa_0_16"/>
          <p:cNvSpPr txBox="1"/>
          <p:nvPr/>
        </p:nvSpPr>
        <p:spPr>
          <a:xfrm>
            <a:off x="7708050" y="4947325"/>
            <a:ext cx="3644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aseline="30000" lang="en-US" sz="2400">
                <a:solidFill>
                  <a:srgbClr val="004280"/>
                </a:solidFill>
                <a:latin typeface="Quattrocento Sans"/>
                <a:ea typeface="Quattrocento Sans"/>
                <a:cs typeface="Quattrocento Sans"/>
                <a:sym typeface="Quattrocento Sans"/>
              </a:rPr>
              <a:t>Toll-Free: 877-248-0510</a:t>
            </a:r>
            <a:endParaRPr b="0" baseline="30000" i="0" sz="2400" u="none" cap="none" strike="noStrike">
              <a:solidFill>
                <a:srgbClr val="004280"/>
              </a:solidFill>
              <a:latin typeface="Quattrocento Sans"/>
              <a:ea typeface="Quattrocento Sans"/>
              <a:cs typeface="Quattrocento Sans"/>
              <a:sym typeface="Quattrocento Sans"/>
            </a:endParaRPr>
          </a:p>
        </p:txBody>
      </p:sp>
      <p:pic>
        <p:nvPicPr>
          <p:cNvPr id="316" name="Google Shape;316;g1989759cbaa_0_16"/>
          <p:cNvPicPr preferRelativeResize="0"/>
          <p:nvPr/>
        </p:nvPicPr>
        <p:blipFill rotWithShape="1">
          <a:blip r:embed="rId4">
            <a:alphaModFix/>
          </a:blip>
          <a:srcRect b="0" l="0" r="0" t="0"/>
          <a:stretch/>
        </p:blipFill>
        <p:spPr>
          <a:xfrm>
            <a:off x="1723642" y="2312960"/>
            <a:ext cx="1966368" cy="1898380"/>
          </a:xfrm>
          <a:prstGeom prst="rect">
            <a:avLst/>
          </a:prstGeom>
          <a:noFill/>
          <a:ln>
            <a:noFill/>
          </a:ln>
        </p:spPr>
      </p:pic>
      <p:pic>
        <p:nvPicPr>
          <p:cNvPr id="317" name="Google Shape;317;g1989759cbaa_0_16"/>
          <p:cNvPicPr preferRelativeResize="0"/>
          <p:nvPr/>
        </p:nvPicPr>
        <p:blipFill rotWithShape="1">
          <a:blip r:embed="rId5">
            <a:alphaModFix/>
          </a:blip>
          <a:srcRect b="0" l="0" r="0" t="0"/>
          <a:stretch/>
        </p:blipFill>
        <p:spPr>
          <a:xfrm>
            <a:off x="5096820" y="2244241"/>
            <a:ext cx="1971598" cy="1903610"/>
          </a:xfrm>
          <a:prstGeom prst="rect">
            <a:avLst/>
          </a:prstGeom>
          <a:noFill/>
          <a:ln>
            <a:noFill/>
          </a:ln>
        </p:spPr>
      </p:pic>
      <p:pic>
        <p:nvPicPr>
          <p:cNvPr id="318" name="Google Shape;318;g1989759cbaa_0_16"/>
          <p:cNvPicPr preferRelativeResize="0"/>
          <p:nvPr/>
        </p:nvPicPr>
        <p:blipFill rotWithShape="1">
          <a:blip r:embed="rId6">
            <a:alphaModFix/>
          </a:blip>
          <a:srcRect b="0" l="0" r="0" t="0"/>
          <a:stretch/>
        </p:blipFill>
        <p:spPr>
          <a:xfrm>
            <a:off x="8512394" y="2243808"/>
            <a:ext cx="1966368" cy="18983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g18f8690975e_0_237"/>
          <p:cNvPicPr preferRelativeResize="0"/>
          <p:nvPr/>
        </p:nvPicPr>
        <p:blipFill>
          <a:blip r:embed="rId3">
            <a:alphaModFix/>
          </a:blip>
          <a:stretch>
            <a:fillRect/>
          </a:stretch>
        </p:blipFill>
        <p:spPr>
          <a:xfrm>
            <a:off x="0" y="8"/>
            <a:ext cx="12192000" cy="6857987"/>
          </a:xfrm>
          <a:prstGeom prst="rect">
            <a:avLst/>
          </a:prstGeom>
          <a:noFill/>
          <a:ln>
            <a:noFill/>
          </a:ln>
        </p:spPr>
      </p:pic>
      <p:sp>
        <p:nvSpPr>
          <p:cNvPr id="324" name="Google Shape;324;g18f8690975e_0_237"/>
          <p:cNvSpPr txBox="1"/>
          <p:nvPr/>
        </p:nvSpPr>
        <p:spPr>
          <a:xfrm>
            <a:off x="1905600" y="2384492"/>
            <a:ext cx="83808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THANK YOU!</a:t>
            </a:r>
            <a:endParaRPr b="1" i="0" sz="4800" u="none" cap="none" strike="noStrike">
              <a:solidFill>
                <a:srgbClr val="FFFFFF"/>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g18f8690975e_0_97"/>
          <p:cNvPicPr preferRelativeResize="0"/>
          <p:nvPr/>
        </p:nvPicPr>
        <p:blipFill>
          <a:blip r:embed="rId3">
            <a:alphaModFix/>
          </a:blip>
          <a:stretch>
            <a:fillRect/>
          </a:stretch>
        </p:blipFill>
        <p:spPr>
          <a:xfrm>
            <a:off x="0" y="0"/>
            <a:ext cx="12192000" cy="6857989"/>
          </a:xfrm>
          <a:prstGeom prst="rect">
            <a:avLst/>
          </a:prstGeom>
          <a:noFill/>
          <a:ln>
            <a:noFill/>
          </a:ln>
        </p:spPr>
      </p:pic>
      <p:sp>
        <p:nvSpPr>
          <p:cNvPr id="142" name="Google Shape;142;g18f8690975e_0_97"/>
          <p:cNvSpPr txBox="1"/>
          <p:nvPr/>
        </p:nvSpPr>
        <p:spPr>
          <a:xfrm>
            <a:off x="518250" y="3013500"/>
            <a:ext cx="11155500" cy="15699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Quattrocento Sans"/>
                <a:ea typeface="Quattrocento Sans"/>
                <a:cs typeface="Quattrocento Sans"/>
                <a:sym typeface="Quattrocento Sans"/>
              </a:rPr>
              <a:t>Dependent care f</a:t>
            </a:r>
            <a:r>
              <a:rPr b="1" lang="en-US" sz="500">
                <a:solidFill>
                  <a:schemeClr val="lt1"/>
                </a:solidFill>
                <a:latin typeface="Quattrocento Sans"/>
                <a:ea typeface="Quattrocento Sans"/>
                <a:cs typeface="Quattrocento Sans"/>
                <a:sym typeface="Quattrocento Sans"/>
              </a:rPr>
              <a:t> </a:t>
            </a:r>
            <a:r>
              <a:rPr b="1" lang="en-US" sz="4800">
                <a:solidFill>
                  <a:schemeClr val="lt1"/>
                </a:solidFill>
                <a:latin typeface="Quattrocento Sans"/>
                <a:ea typeface="Quattrocento Sans"/>
                <a:cs typeface="Quattrocento Sans"/>
                <a:sym typeface="Quattrocento Sans"/>
              </a:rPr>
              <a:t>lexible spending account (dependent care FSA)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pSp>
        <p:nvGrpSpPr>
          <p:cNvPr id="147" name="Google Shape;147;p23"/>
          <p:cNvGrpSpPr/>
          <p:nvPr/>
        </p:nvGrpSpPr>
        <p:grpSpPr>
          <a:xfrm>
            <a:off x="200" y="0"/>
            <a:ext cx="12191800" cy="6858000"/>
            <a:chOff x="200" y="0"/>
            <a:chExt cx="12191800" cy="6858000"/>
          </a:xfrm>
        </p:grpSpPr>
        <p:pic>
          <p:nvPicPr>
            <p:cNvPr id="148" name="Google Shape;148;p23"/>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149" name="Google Shape;149;p23"/>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150" name="Google Shape;150;p23"/>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151" name="Google Shape;151;p23"/>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latin typeface="Quattrocento Sans"/>
                <a:ea typeface="Quattrocento Sans"/>
                <a:cs typeface="Quattrocento Sans"/>
                <a:sym typeface="Quattrocento Sans"/>
              </a:rPr>
              <a:t>Why choose a dependent care FSA</a:t>
            </a:r>
            <a:endParaRPr>
              <a:solidFill>
                <a:srgbClr val="004280"/>
              </a:solidFill>
              <a:latin typeface="Quattrocento Sans"/>
              <a:ea typeface="Quattrocento Sans"/>
              <a:cs typeface="Quattrocento Sans"/>
              <a:sym typeface="Quattrocento Sans"/>
            </a:endParaRPr>
          </a:p>
        </p:txBody>
      </p:sp>
      <p:sp>
        <p:nvSpPr>
          <p:cNvPr id="152" name="Google Shape;152;p23"/>
          <p:cNvSpPr txBox="1"/>
          <p:nvPr/>
        </p:nvSpPr>
        <p:spPr>
          <a:xfrm>
            <a:off x="1636296" y="4333671"/>
            <a:ext cx="229402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Pre-tax benefit</a:t>
            </a:r>
            <a:endParaRPr b="0" i="0" sz="2400" u="none" cap="none" strike="noStrike">
              <a:solidFill>
                <a:srgbClr val="004280"/>
              </a:solidFill>
              <a:latin typeface="Quattrocento Sans"/>
              <a:ea typeface="Quattrocento Sans"/>
              <a:cs typeface="Quattrocento Sans"/>
              <a:sym typeface="Quattrocento Sans"/>
            </a:endParaRPr>
          </a:p>
        </p:txBody>
      </p:sp>
      <p:sp>
        <p:nvSpPr>
          <p:cNvPr id="153" name="Google Shape;153;p23"/>
          <p:cNvSpPr txBox="1"/>
          <p:nvPr/>
        </p:nvSpPr>
        <p:spPr>
          <a:xfrm>
            <a:off x="5140337" y="4333671"/>
            <a:ext cx="191550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Save money</a:t>
            </a:r>
            <a:endParaRPr b="0" i="0" sz="2400" u="none" cap="none" strike="noStrike">
              <a:solidFill>
                <a:srgbClr val="004280"/>
              </a:solidFill>
              <a:latin typeface="Quattrocento Sans"/>
              <a:ea typeface="Quattrocento Sans"/>
              <a:cs typeface="Quattrocento Sans"/>
              <a:sym typeface="Quattrocento Sans"/>
            </a:endParaRPr>
          </a:p>
        </p:txBody>
      </p:sp>
      <p:sp>
        <p:nvSpPr>
          <p:cNvPr id="154" name="Google Shape;154;p23"/>
          <p:cNvSpPr/>
          <p:nvPr/>
        </p:nvSpPr>
        <p:spPr>
          <a:xfrm>
            <a:off x="1650133"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p23"/>
          <p:cNvSpPr txBox="1"/>
          <p:nvPr/>
        </p:nvSpPr>
        <p:spPr>
          <a:xfrm>
            <a:off x="8117305" y="4333671"/>
            <a:ext cx="258277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Save strategically</a:t>
            </a:r>
            <a:endParaRPr b="0" i="0" sz="2400" u="none" cap="none" strike="noStrike">
              <a:solidFill>
                <a:srgbClr val="004280"/>
              </a:solidFill>
              <a:latin typeface="Quattrocento Sans"/>
              <a:ea typeface="Quattrocento Sans"/>
              <a:cs typeface="Quattrocento Sans"/>
              <a:sym typeface="Quattrocento Sans"/>
            </a:endParaRPr>
          </a:p>
        </p:txBody>
      </p:sp>
      <p:pic>
        <p:nvPicPr>
          <p:cNvPr id="156" name="Google Shape;156;p23"/>
          <p:cNvPicPr preferRelativeResize="0"/>
          <p:nvPr/>
        </p:nvPicPr>
        <p:blipFill rotWithShape="1">
          <a:blip r:embed="rId4">
            <a:alphaModFix/>
          </a:blip>
          <a:srcRect b="0" l="0" r="0" t="0"/>
          <a:stretch/>
        </p:blipFill>
        <p:spPr>
          <a:xfrm>
            <a:off x="1742739" y="2423074"/>
            <a:ext cx="1665748" cy="1608154"/>
          </a:xfrm>
          <a:prstGeom prst="rect">
            <a:avLst/>
          </a:prstGeom>
          <a:noFill/>
          <a:ln>
            <a:noFill/>
          </a:ln>
        </p:spPr>
      </p:pic>
      <p:sp>
        <p:nvSpPr>
          <p:cNvPr id="157" name="Google Shape;157;p23"/>
          <p:cNvSpPr/>
          <p:nvPr/>
        </p:nvSpPr>
        <p:spPr>
          <a:xfrm>
            <a:off x="5140337"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8" name="Google Shape;158;p23"/>
          <p:cNvSpPr/>
          <p:nvPr/>
        </p:nvSpPr>
        <p:spPr>
          <a:xfrm>
            <a:off x="8372348"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59" name="Google Shape;159;p23"/>
          <p:cNvGrpSpPr/>
          <p:nvPr/>
        </p:nvGrpSpPr>
        <p:grpSpPr>
          <a:xfrm>
            <a:off x="5504682" y="2695416"/>
            <a:ext cx="1182634" cy="1010310"/>
            <a:chOff x="2760775" y="670475"/>
            <a:chExt cx="106375" cy="90875"/>
          </a:xfrm>
        </p:grpSpPr>
        <p:sp>
          <p:nvSpPr>
            <p:cNvPr id="160" name="Google Shape;160;p23"/>
            <p:cNvSpPr/>
            <p:nvPr/>
          </p:nvSpPr>
          <p:spPr>
            <a:xfrm>
              <a:off x="2792175" y="699775"/>
              <a:ext cx="38125" cy="9650"/>
            </a:xfrm>
            <a:custGeom>
              <a:rect b="b" l="l" r="r" t="t"/>
              <a:pathLst>
                <a:path extrusionOk="0" h="386" w="1525">
                  <a:moveTo>
                    <a:pt x="754" y="1"/>
                  </a:moveTo>
                  <a:lnTo>
                    <a:pt x="570" y="17"/>
                  </a:lnTo>
                  <a:lnTo>
                    <a:pt x="386" y="51"/>
                  </a:lnTo>
                  <a:lnTo>
                    <a:pt x="218" y="118"/>
                  </a:lnTo>
                  <a:lnTo>
                    <a:pt x="51" y="202"/>
                  </a:lnTo>
                  <a:lnTo>
                    <a:pt x="17" y="218"/>
                  </a:lnTo>
                  <a:lnTo>
                    <a:pt x="0" y="252"/>
                  </a:lnTo>
                  <a:lnTo>
                    <a:pt x="0" y="285"/>
                  </a:lnTo>
                  <a:lnTo>
                    <a:pt x="17" y="336"/>
                  </a:lnTo>
                  <a:lnTo>
                    <a:pt x="51" y="369"/>
                  </a:lnTo>
                  <a:lnTo>
                    <a:pt x="84" y="369"/>
                  </a:lnTo>
                  <a:lnTo>
                    <a:pt x="118" y="386"/>
                  </a:lnTo>
                  <a:lnTo>
                    <a:pt x="151" y="369"/>
                  </a:lnTo>
                  <a:lnTo>
                    <a:pt x="302" y="302"/>
                  </a:lnTo>
                  <a:lnTo>
                    <a:pt x="453" y="235"/>
                  </a:lnTo>
                  <a:lnTo>
                    <a:pt x="603" y="218"/>
                  </a:lnTo>
                  <a:lnTo>
                    <a:pt x="754" y="202"/>
                  </a:lnTo>
                  <a:lnTo>
                    <a:pt x="922" y="218"/>
                  </a:lnTo>
                  <a:lnTo>
                    <a:pt x="1072" y="235"/>
                  </a:lnTo>
                  <a:lnTo>
                    <a:pt x="1223" y="302"/>
                  </a:lnTo>
                  <a:lnTo>
                    <a:pt x="1374" y="369"/>
                  </a:lnTo>
                  <a:lnTo>
                    <a:pt x="1424" y="386"/>
                  </a:lnTo>
                  <a:lnTo>
                    <a:pt x="1475" y="369"/>
                  </a:lnTo>
                  <a:lnTo>
                    <a:pt x="1508" y="336"/>
                  </a:lnTo>
                  <a:lnTo>
                    <a:pt x="1525" y="285"/>
                  </a:lnTo>
                  <a:lnTo>
                    <a:pt x="1525" y="252"/>
                  </a:lnTo>
                  <a:lnTo>
                    <a:pt x="1508" y="218"/>
                  </a:lnTo>
                  <a:lnTo>
                    <a:pt x="1475" y="202"/>
                  </a:lnTo>
                  <a:lnTo>
                    <a:pt x="1307" y="118"/>
                  </a:lnTo>
                  <a:lnTo>
                    <a:pt x="1123" y="51"/>
                  </a:lnTo>
                  <a:lnTo>
                    <a:pt x="955" y="17"/>
                  </a:lnTo>
                  <a:lnTo>
                    <a:pt x="75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3"/>
            <p:cNvSpPr/>
            <p:nvPr/>
          </p:nvSpPr>
          <p:spPr>
            <a:xfrm>
              <a:off x="2760775" y="691400"/>
              <a:ext cx="90475" cy="69950"/>
            </a:xfrm>
            <a:custGeom>
              <a:rect b="b" l="l" r="r" t="t"/>
              <a:pathLst>
                <a:path extrusionOk="0" h="2798" w="3619">
                  <a:moveTo>
                    <a:pt x="536" y="1"/>
                  </a:moveTo>
                  <a:lnTo>
                    <a:pt x="469" y="17"/>
                  </a:lnTo>
                  <a:lnTo>
                    <a:pt x="402" y="51"/>
                  </a:lnTo>
                  <a:lnTo>
                    <a:pt x="385" y="51"/>
                  </a:lnTo>
                  <a:lnTo>
                    <a:pt x="352" y="68"/>
                  </a:lnTo>
                  <a:lnTo>
                    <a:pt x="335" y="101"/>
                  </a:lnTo>
                  <a:lnTo>
                    <a:pt x="335" y="151"/>
                  </a:lnTo>
                  <a:lnTo>
                    <a:pt x="352" y="185"/>
                  </a:lnTo>
                  <a:lnTo>
                    <a:pt x="553" y="570"/>
                  </a:lnTo>
                  <a:lnTo>
                    <a:pt x="486" y="704"/>
                  </a:lnTo>
                  <a:lnTo>
                    <a:pt x="352" y="955"/>
                  </a:lnTo>
                  <a:lnTo>
                    <a:pt x="67" y="1106"/>
                  </a:lnTo>
                  <a:lnTo>
                    <a:pt x="17" y="1140"/>
                  </a:lnTo>
                  <a:lnTo>
                    <a:pt x="0" y="1190"/>
                  </a:lnTo>
                  <a:lnTo>
                    <a:pt x="0" y="1307"/>
                  </a:lnTo>
                  <a:lnTo>
                    <a:pt x="17" y="1475"/>
                  </a:lnTo>
                  <a:lnTo>
                    <a:pt x="34" y="1659"/>
                  </a:lnTo>
                  <a:lnTo>
                    <a:pt x="67" y="1743"/>
                  </a:lnTo>
                  <a:lnTo>
                    <a:pt x="101" y="1810"/>
                  </a:lnTo>
                  <a:lnTo>
                    <a:pt x="151" y="1843"/>
                  </a:lnTo>
                  <a:lnTo>
                    <a:pt x="201" y="1877"/>
                  </a:lnTo>
                  <a:lnTo>
                    <a:pt x="318" y="1927"/>
                  </a:lnTo>
                  <a:lnTo>
                    <a:pt x="436" y="1944"/>
                  </a:lnTo>
                  <a:lnTo>
                    <a:pt x="603" y="1944"/>
                  </a:lnTo>
                  <a:lnTo>
                    <a:pt x="871" y="2228"/>
                  </a:lnTo>
                  <a:lnTo>
                    <a:pt x="1005" y="2731"/>
                  </a:lnTo>
                  <a:lnTo>
                    <a:pt x="1022" y="2764"/>
                  </a:lnTo>
                  <a:lnTo>
                    <a:pt x="1039" y="2781"/>
                  </a:lnTo>
                  <a:lnTo>
                    <a:pt x="1072" y="2798"/>
                  </a:lnTo>
                  <a:lnTo>
                    <a:pt x="1424" y="2798"/>
                  </a:lnTo>
                  <a:lnTo>
                    <a:pt x="1474" y="2781"/>
                  </a:lnTo>
                  <a:lnTo>
                    <a:pt x="1524" y="2731"/>
                  </a:lnTo>
                  <a:lnTo>
                    <a:pt x="1591" y="2513"/>
                  </a:lnTo>
                  <a:lnTo>
                    <a:pt x="1709" y="2530"/>
                  </a:lnTo>
                  <a:lnTo>
                    <a:pt x="2144" y="2530"/>
                  </a:lnTo>
                  <a:lnTo>
                    <a:pt x="2261" y="2513"/>
                  </a:lnTo>
                  <a:lnTo>
                    <a:pt x="2295" y="2714"/>
                  </a:lnTo>
                  <a:lnTo>
                    <a:pt x="2312" y="2748"/>
                  </a:lnTo>
                  <a:lnTo>
                    <a:pt x="2328" y="2781"/>
                  </a:lnTo>
                  <a:lnTo>
                    <a:pt x="2362" y="2798"/>
                  </a:lnTo>
                  <a:lnTo>
                    <a:pt x="2680" y="2798"/>
                  </a:lnTo>
                  <a:lnTo>
                    <a:pt x="2747" y="2781"/>
                  </a:lnTo>
                  <a:lnTo>
                    <a:pt x="2781" y="2748"/>
                  </a:lnTo>
                  <a:lnTo>
                    <a:pt x="2982" y="2262"/>
                  </a:lnTo>
                  <a:lnTo>
                    <a:pt x="3099" y="2195"/>
                  </a:lnTo>
                  <a:lnTo>
                    <a:pt x="3200" y="2128"/>
                  </a:lnTo>
                  <a:lnTo>
                    <a:pt x="3300" y="2027"/>
                  </a:lnTo>
                  <a:lnTo>
                    <a:pt x="3401" y="1910"/>
                  </a:lnTo>
                  <a:lnTo>
                    <a:pt x="3501" y="1759"/>
                  </a:lnTo>
                  <a:lnTo>
                    <a:pt x="3568" y="1592"/>
                  </a:lnTo>
                  <a:lnTo>
                    <a:pt x="3602" y="1491"/>
                  </a:lnTo>
                  <a:lnTo>
                    <a:pt x="3618" y="1374"/>
                  </a:lnTo>
                  <a:lnTo>
                    <a:pt x="3618" y="1207"/>
                  </a:lnTo>
                  <a:lnTo>
                    <a:pt x="3602" y="1039"/>
                  </a:lnTo>
                  <a:lnTo>
                    <a:pt x="3551" y="872"/>
                  </a:lnTo>
                  <a:lnTo>
                    <a:pt x="3484" y="721"/>
                  </a:lnTo>
                  <a:lnTo>
                    <a:pt x="3401" y="570"/>
                  </a:lnTo>
                  <a:lnTo>
                    <a:pt x="3300" y="419"/>
                  </a:lnTo>
                  <a:lnTo>
                    <a:pt x="3166" y="302"/>
                  </a:lnTo>
                  <a:lnTo>
                    <a:pt x="3032" y="185"/>
                  </a:lnTo>
                  <a:lnTo>
                    <a:pt x="2982" y="168"/>
                  </a:lnTo>
                  <a:lnTo>
                    <a:pt x="2948" y="168"/>
                  </a:lnTo>
                  <a:lnTo>
                    <a:pt x="2915" y="185"/>
                  </a:lnTo>
                  <a:lnTo>
                    <a:pt x="2881" y="218"/>
                  </a:lnTo>
                  <a:lnTo>
                    <a:pt x="2865" y="252"/>
                  </a:lnTo>
                  <a:lnTo>
                    <a:pt x="2865" y="285"/>
                  </a:lnTo>
                  <a:lnTo>
                    <a:pt x="2881" y="319"/>
                  </a:lnTo>
                  <a:lnTo>
                    <a:pt x="2915" y="352"/>
                  </a:lnTo>
                  <a:lnTo>
                    <a:pt x="3032" y="453"/>
                  </a:lnTo>
                  <a:lnTo>
                    <a:pt x="3149" y="553"/>
                  </a:lnTo>
                  <a:lnTo>
                    <a:pt x="3233" y="671"/>
                  </a:lnTo>
                  <a:lnTo>
                    <a:pt x="3300" y="805"/>
                  </a:lnTo>
                  <a:lnTo>
                    <a:pt x="3367" y="939"/>
                  </a:lnTo>
                  <a:lnTo>
                    <a:pt x="3401" y="1073"/>
                  </a:lnTo>
                  <a:lnTo>
                    <a:pt x="3417" y="1223"/>
                  </a:lnTo>
                  <a:lnTo>
                    <a:pt x="3417" y="1357"/>
                  </a:lnTo>
                  <a:lnTo>
                    <a:pt x="3384" y="1542"/>
                  </a:lnTo>
                  <a:lnTo>
                    <a:pt x="3317" y="1692"/>
                  </a:lnTo>
                  <a:lnTo>
                    <a:pt x="3233" y="1810"/>
                  </a:lnTo>
                  <a:lnTo>
                    <a:pt x="3149" y="1910"/>
                  </a:lnTo>
                  <a:lnTo>
                    <a:pt x="3066" y="1977"/>
                  </a:lnTo>
                  <a:lnTo>
                    <a:pt x="2982" y="2027"/>
                  </a:lnTo>
                  <a:lnTo>
                    <a:pt x="2898" y="2078"/>
                  </a:lnTo>
                  <a:lnTo>
                    <a:pt x="2848" y="2111"/>
                  </a:lnTo>
                  <a:lnTo>
                    <a:pt x="2798" y="2161"/>
                  </a:lnTo>
                  <a:lnTo>
                    <a:pt x="2613" y="2597"/>
                  </a:lnTo>
                  <a:lnTo>
                    <a:pt x="2479" y="2597"/>
                  </a:lnTo>
                  <a:lnTo>
                    <a:pt x="2463" y="2463"/>
                  </a:lnTo>
                  <a:lnTo>
                    <a:pt x="2429" y="2396"/>
                  </a:lnTo>
                  <a:lnTo>
                    <a:pt x="2379" y="2346"/>
                  </a:lnTo>
                  <a:lnTo>
                    <a:pt x="2328" y="2312"/>
                  </a:lnTo>
                  <a:lnTo>
                    <a:pt x="2245" y="2312"/>
                  </a:lnTo>
                  <a:lnTo>
                    <a:pt x="2144" y="2329"/>
                  </a:lnTo>
                  <a:lnTo>
                    <a:pt x="1709" y="2329"/>
                  </a:lnTo>
                  <a:lnTo>
                    <a:pt x="1608" y="2312"/>
                  </a:lnTo>
                  <a:lnTo>
                    <a:pt x="1541" y="2312"/>
                  </a:lnTo>
                  <a:lnTo>
                    <a:pt x="1491" y="2329"/>
                  </a:lnTo>
                  <a:lnTo>
                    <a:pt x="1441" y="2379"/>
                  </a:lnTo>
                  <a:lnTo>
                    <a:pt x="1407" y="2429"/>
                  </a:lnTo>
                  <a:lnTo>
                    <a:pt x="1357" y="2597"/>
                  </a:lnTo>
                  <a:lnTo>
                    <a:pt x="1189" y="2597"/>
                  </a:lnTo>
                  <a:lnTo>
                    <a:pt x="1055" y="2178"/>
                  </a:lnTo>
                  <a:lnTo>
                    <a:pt x="1022" y="2094"/>
                  </a:lnTo>
                  <a:lnTo>
                    <a:pt x="754" y="1810"/>
                  </a:lnTo>
                  <a:lnTo>
                    <a:pt x="687" y="1759"/>
                  </a:lnTo>
                  <a:lnTo>
                    <a:pt x="637" y="1743"/>
                  </a:lnTo>
                  <a:lnTo>
                    <a:pt x="452" y="1743"/>
                  </a:lnTo>
                  <a:lnTo>
                    <a:pt x="369" y="1726"/>
                  </a:lnTo>
                  <a:lnTo>
                    <a:pt x="302" y="1709"/>
                  </a:lnTo>
                  <a:lnTo>
                    <a:pt x="268" y="1676"/>
                  </a:lnTo>
                  <a:lnTo>
                    <a:pt x="235" y="1625"/>
                  </a:lnTo>
                  <a:lnTo>
                    <a:pt x="218" y="1542"/>
                  </a:lnTo>
                  <a:lnTo>
                    <a:pt x="201" y="1408"/>
                  </a:lnTo>
                  <a:lnTo>
                    <a:pt x="201" y="1257"/>
                  </a:lnTo>
                  <a:lnTo>
                    <a:pt x="452" y="1140"/>
                  </a:lnTo>
                  <a:lnTo>
                    <a:pt x="503" y="1106"/>
                  </a:lnTo>
                  <a:lnTo>
                    <a:pt x="536" y="1039"/>
                  </a:lnTo>
                  <a:lnTo>
                    <a:pt x="603" y="888"/>
                  </a:lnTo>
                  <a:lnTo>
                    <a:pt x="670" y="788"/>
                  </a:lnTo>
                  <a:lnTo>
                    <a:pt x="720" y="687"/>
                  </a:lnTo>
                  <a:lnTo>
                    <a:pt x="754" y="637"/>
                  </a:lnTo>
                  <a:lnTo>
                    <a:pt x="754" y="587"/>
                  </a:lnTo>
                  <a:lnTo>
                    <a:pt x="754" y="537"/>
                  </a:lnTo>
                  <a:lnTo>
                    <a:pt x="737" y="486"/>
                  </a:lnTo>
                  <a:lnTo>
                    <a:pt x="586" y="202"/>
                  </a:lnTo>
                  <a:lnTo>
                    <a:pt x="603" y="202"/>
                  </a:lnTo>
                  <a:lnTo>
                    <a:pt x="670" y="235"/>
                  </a:lnTo>
                  <a:lnTo>
                    <a:pt x="737" y="269"/>
                  </a:lnTo>
                  <a:lnTo>
                    <a:pt x="838" y="352"/>
                  </a:lnTo>
                  <a:lnTo>
                    <a:pt x="888" y="386"/>
                  </a:lnTo>
                  <a:lnTo>
                    <a:pt x="955" y="403"/>
                  </a:lnTo>
                  <a:lnTo>
                    <a:pt x="1022" y="403"/>
                  </a:lnTo>
                  <a:lnTo>
                    <a:pt x="1072" y="369"/>
                  </a:lnTo>
                  <a:lnTo>
                    <a:pt x="1122" y="336"/>
                  </a:lnTo>
                  <a:lnTo>
                    <a:pt x="1156" y="319"/>
                  </a:lnTo>
                  <a:lnTo>
                    <a:pt x="1173" y="285"/>
                  </a:lnTo>
                  <a:lnTo>
                    <a:pt x="1173" y="235"/>
                  </a:lnTo>
                  <a:lnTo>
                    <a:pt x="1156" y="202"/>
                  </a:lnTo>
                  <a:lnTo>
                    <a:pt x="1139" y="168"/>
                  </a:lnTo>
                  <a:lnTo>
                    <a:pt x="1106" y="151"/>
                  </a:lnTo>
                  <a:lnTo>
                    <a:pt x="1055" y="151"/>
                  </a:lnTo>
                  <a:lnTo>
                    <a:pt x="1022" y="168"/>
                  </a:lnTo>
                  <a:lnTo>
                    <a:pt x="972" y="202"/>
                  </a:lnTo>
                  <a:lnTo>
                    <a:pt x="854" y="101"/>
                  </a:lnTo>
                  <a:lnTo>
                    <a:pt x="754" y="51"/>
                  </a:lnTo>
                  <a:lnTo>
                    <a:pt x="653" y="17"/>
                  </a:lnTo>
                  <a:lnTo>
                    <a:pt x="5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3"/>
            <p:cNvSpPr/>
            <p:nvPr/>
          </p:nvSpPr>
          <p:spPr>
            <a:xfrm>
              <a:off x="2846200" y="706050"/>
              <a:ext cx="20950" cy="17625"/>
            </a:xfrm>
            <a:custGeom>
              <a:rect b="b" l="l" r="r" t="t"/>
              <a:pathLst>
                <a:path extrusionOk="0" h="705" w="838">
                  <a:moveTo>
                    <a:pt x="402" y="202"/>
                  </a:moveTo>
                  <a:lnTo>
                    <a:pt x="402" y="219"/>
                  </a:lnTo>
                  <a:lnTo>
                    <a:pt x="402" y="269"/>
                  </a:lnTo>
                  <a:lnTo>
                    <a:pt x="369" y="319"/>
                  </a:lnTo>
                  <a:lnTo>
                    <a:pt x="352" y="235"/>
                  </a:lnTo>
                  <a:lnTo>
                    <a:pt x="369" y="202"/>
                  </a:lnTo>
                  <a:close/>
                  <a:moveTo>
                    <a:pt x="302" y="1"/>
                  </a:moveTo>
                  <a:lnTo>
                    <a:pt x="235" y="51"/>
                  </a:lnTo>
                  <a:lnTo>
                    <a:pt x="185" y="118"/>
                  </a:lnTo>
                  <a:lnTo>
                    <a:pt x="168" y="168"/>
                  </a:lnTo>
                  <a:lnTo>
                    <a:pt x="168" y="235"/>
                  </a:lnTo>
                  <a:lnTo>
                    <a:pt x="168" y="319"/>
                  </a:lnTo>
                  <a:lnTo>
                    <a:pt x="185" y="403"/>
                  </a:lnTo>
                  <a:lnTo>
                    <a:pt x="101" y="403"/>
                  </a:lnTo>
                  <a:lnTo>
                    <a:pt x="67" y="420"/>
                  </a:lnTo>
                  <a:lnTo>
                    <a:pt x="34" y="436"/>
                  </a:lnTo>
                  <a:lnTo>
                    <a:pt x="0" y="470"/>
                  </a:lnTo>
                  <a:lnTo>
                    <a:pt x="0" y="503"/>
                  </a:lnTo>
                  <a:lnTo>
                    <a:pt x="0" y="554"/>
                  </a:lnTo>
                  <a:lnTo>
                    <a:pt x="34" y="587"/>
                  </a:lnTo>
                  <a:lnTo>
                    <a:pt x="67" y="604"/>
                  </a:lnTo>
                  <a:lnTo>
                    <a:pt x="151" y="604"/>
                  </a:lnTo>
                  <a:lnTo>
                    <a:pt x="268" y="587"/>
                  </a:lnTo>
                  <a:lnTo>
                    <a:pt x="319" y="637"/>
                  </a:lnTo>
                  <a:lnTo>
                    <a:pt x="386" y="671"/>
                  </a:lnTo>
                  <a:lnTo>
                    <a:pt x="453" y="704"/>
                  </a:lnTo>
                  <a:lnTo>
                    <a:pt x="520" y="704"/>
                  </a:lnTo>
                  <a:lnTo>
                    <a:pt x="620" y="688"/>
                  </a:lnTo>
                  <a:lnTo>
                    <a:pt x="704" y="637"/>
                  </a:lnTo>
                  <a:lnTo>
                    <a:pt x="788" y="570"/>
                  </a:lnTo>
                  <a:lnTo>
                    <a:pt x="804" y="520"/>
                  </a:lnTo>
                  <a:lnTo>
                    <a:pt x="838" y="470"/>
                  </a:lnTo>
                  <a:lnTo>
                    <a:pt x="838" y="420"/>
                  </a:lnTo>
                  <a:lnTo>
                    <a:pt x="821" y="386"/>
                  </a:lnTo>
                  <a:lnTo>
                    <a:pt x="788" y="353"/>
                  </a:lnTo>
                  <a:lnTo>
                    <a:pt x="754" y="336"/>
                  </a:lnTo>
                  <a:lnTo>
                    <a:pt x="721" y="336"/>
                  </a:lnTo>
                  <a:lnTo>
                    <a:pt x="687" y="353"/>
                  </a:lnTo>
                  <a:lnTo>
                    <a:pt x="654" y="369"/>
                  </a:lnTo>
                  <a:lnTo>
                    <a:pt x="637" y="420"/>
                  </a:lnTo>
                  <a:lnTo>
                    <a:pt x="620" y="453"/>
                  </a:lnTo>
                  <a:lnTo>
                    <a:pt x="587" y="487"/>
                  </a:lnTo>
                  <a:lnTo>
                    <a:pt x="520" y="503"/>
                  </a:lnTo>
                  <a:lnTo>
                    <a:pt x="469" y="487"/>
                  </a:lnTo>
                  <a:lnTo>
                    <a:pt x="536" y="420"/>
                  </a:lnTo>
                  <a:lnTo>
                    <a:pt x="587" y="319"/>
                  </a:lnTo>
                  <a:lnTo>
                    <a:pt x="603" y="269"/>
                  </a:lnTo>
                  <a:lnTo>
                    <a:pt x="603" y="202"/>
                  </a:lnTo>
                  <a:lnTo>
                    <a:pt x="587" y="118"/>
                  </a:lnTo>
                  <a:lnTo>
                    <a:pt x="536" y="51"/>
                  </a:lnTo>
                  <a:lnTo>
                    <a:pt x="46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3"/>
            <p:cNvSpPr/>
            <p:nvPr/>
          </p:nvSpPr>
          <p:spPr>
            <a:xfrm>
              <a:off x="2792600" y="670475"/>
              <a:ext cx="37700" cy="35600"/>
            </a:xfrm>
            <a:custGeom>
              <a:rect b="b" l="l" r="r" t="t"/>
              <a:pathLst>
                <a:path extrusionOk="0" h="1424" w="1508">
                  <a:moveTo>
                    <a:pt x="754" y="0"/>
                  </a:moveTo>
                  <a:lnTo>
                    <a:pt x="603" y="17"/>
                  </a:lnTo>
                  <a:lnTo>
                    <a:pt x="452" y="67"/>
                  </a:lnTo>
                  <a:lnTo>
                    <a:pt x="335" y="134"/>
                  </a:lnTo>
                  <a:lnTo>
                    <a:pt x="218" y="218"/>
                  </a:lnTo>
                  <a:lnTo>
                    <a:pt x="134" y="335"/>
                  </a:lnTo>
                  <a:lnTo>
                    <a:pt x="67" y="469"/>
                  </a:lnTo>
                  <a:lnTo>
                    <a:pt x="17" y="603"/>
                  </a:lnTo>
                  <a:lnTo>
                    <a:pt x="0" y="754"/>
                  </a:lnTo>
                  <a:lnTo>
                    <a:pt x="0" y="854"/>
                  </a:lnTo>
                  <a:lnTo>
                    <a:pt x="17" y="955"/>
                  </a:lnTo>
                  <a:lnTo>
                    <a:pt x="50" y="1039"/>
                  </a:lnTo>
                  <a:lnTo>
                    <a:pt x="101" y="1122"/>
                  </a:lnTo>
                  <a:lnTo>
                    <a:pt x="151" y="1206"/>
                  </a:lnTo>
                  <a:lnTo>
                    <a:pt x="201" y="1273"/>
                  </a:lnTo>
                  <a:lnTo>
                    <a:pt x="285" y="1340"/>
                  </a:lnTo>
                  <a:lnTo>
                    <a:pt x="352" y="1407"/>
                  </a:lnTo>
                  <a:lnTo>
                    <a:pt x="419" y="1424"/>
                  </a:lnTo>
                  <a:lnTo>
                    <a:pt x="469" y="1407"/>
                  </a:lnTo>
                  <a:lnTo>
                    <a:pt x="503" y="1374"/>
                  </a:lnTo>
                  <a:lnTo>
                    <a:pt x="519" y="1323"/>
                  </a:lnTo>
                  <a:lnTo>
                    <a:pt x="503" y="1290"/>
                  </a:lnTo>
                  <a:lnTo>
                    <a:pt x="503" y="1256"/>
                  </a:lnTo>
                  <a:lnTo>
                    <a:pt x="469" y="1223"/>
                  </a:lnTo>
                  <a:lnTo>
                    <a:pt x="352" y="1139"/>
                  </a:lnTo>
                  <a:lnTo>
                    <a:pt x="268" y="1022"/>
                  </a:lnTo>
                  <a:lnTo>
                    <a:pt x="218" y="905"/>
                  </a:lnTo>
                  <a:lnTo>
                    <a:pt x="201" y="754"/>
                  </a:lnTo>
                  <a:lnTo>
                    <a:pt x="218" y="653"/>
                  </a:lnTo>
                  <a:lnTo>
                    <a:pt x="251" y="536"/>
                  </a:lnTo>
                  <a:lnTo>
                    <a:pt x="302" y="452"/>
                  </a:lnTo>
                  <a:lnTo>
                    <a:pt x="369" y="369"/>
                  </a:lnTo>
                  <a:lnTo>
                    <a:pt x="452" y="302"/>
                  </a:lnTo>
                  <a:lnTo>
                    <a:pt x="536" y="251"/>
                  </a:lnTo>
                  <a:lnTo>
                    <a:pt x="637" y="218"/>
                  </a:lnTo>
                  <a:lnTo>
                    <a:pt x="754" y="201"/>
                  </a:lnTo>
                  <a:lnTo>
                    <a:pt x="871" y="218"/>
                  </a:lnTo>
                  <a:lnTo>
                    <a:pt x="972" y="251"/>
                  </a:lnTo>
                  <a:lnTo>
                    <a:pt x="1055" y="302"/>
                  </a:lnTo>
                  <a:lnTo>
                    <a:pt x="1139" y="369"/>
                  </a:lnTo>
                  <a:lnTo>
                    <a:pt x="1206" y="452"/>
                  </a:lnTo>
                  <a:lnTo>
                    <a:pt x="1257" y="536"/>
                  </a:lnTo>
                  <a:lnTo>
                    <a:pt x="1290" y="653"/>
                  </a:lnTo>
                  <a:lnTo>
                    <a:pt x="1307" y="754"/>
                  </a:lnTo>
                  <a:lnTo>
                    <a:pt x="1290" y="888"/>
                  </a:lnTo>
                  <a:lnTo>
                    <a:pt x="1240" y="1022"/>
                  </a:lnTo>
                  <a:lnTo>
                    <a:pt x="1173" y="1122"/>
                  </a:lnTo>
                  <a:lnTo>
                    <a:pt x="1072" y="1206"/>
                  </a:lnTo>
                  <a:lnTo>
                    <a:pt x="1039" y="1240"/>
                  </a:lnTo>
                  <a:lnTo>
                    <a:pt x="1022" y="1273"/>
                  </a:lnTo>
                  <a:lnTo>
                    <a:pt x="1022" y="1323"/>
                  </a:lnTo>
                  <a:lnTo>
                    <a:pt x="1039" y="1357"/>
                  </a:lnTo>
                  <a:lnTo>
                    <a:pt x="1072" y="1374"/>
                  </a:lnTo>
                  <a:lnTo>
                    <a:pt x="1106" y="1390"/>
                  </a:lnTo>
                  <a:lnTo>
                    <a:pt x="1139" y="1390"/>
                  </a:lnTo>
                  <a:lnTo>
                    <a:pt x="1190" y="1374"/>
                  </a:lnTo>
                  <a:lnTo>
                    <a:pt x="1257" y="1323"/>
                  </a:lnTo>
                  <a:lnTo>
                    <a:pt x="1324" y="1256"/>
                  </a:lnTo>
                  <a:lnTo>
                    <a:pt x="1374" y="1189"/>
                  </a:lnTo>
                  <a:lnTo>
                    <a:pt x="1424" y="1106"/>
                  </a:lnTo>
                  <a:lnTo>
                    <a:pt x="1458" y="1022"/>
                  </a:lnTo>
                  <a:lnTo>
                    <a:pt x="1491" y="938"/>
                  </a:lnTo>
                  <a:lnTo>
                    <a:pt x="1508" y="854"/>
                  </a:lnTo>
                  <a:lnTo>
                    <a:pt x="1508" y="754"/>
                  </a:lnTo>
                  <a:lnTo>
                    <a:pt x="1491" y="603"/>
                  </a:lnTo>
                  <a:lnTo>
                    <a:pt x="1441" y="469"/>
                  </a:lnTo>
                  <a:lnTo>
                    <a:pt x="1374" y="335"/>
                  </a:lnTo>
                  <a:lnTo>
                    <a:pt x="1290" y="218"/>
                  </a:lnTo>
                  <a:lnTo>
                    <a:pt x="1173" y="134"/>
                  </a:lnTo>
                  <a:lnTo>
                    <a:pt x="1039" y="67"/>
                  </a:lnTo>
                  <a:lnTo>
                    <a:pt x="905" y="17"/>
                  </a:lnTo>
                  <a:lnTo>
                    <a:pt x="75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 name="Google Shape;164;p23"/>
          <p:cNvGrpSpPr/>
          <p:nvPr/>
        </p:nvGrpSpPr>
        <p:grpSpPr>
          <a:xfrm>
            <a:off x="8830335" y="2672068"/>
            <a:ext cx="999534" cy="1033658"/>
            <a:chOff x="2949625" y="1046925"/>
            <a:chExt cx="98850" cy="102225"/>
          </a:xfrm>
        </p:grpSpPr>
        <p:sp>
          <p:nvSpPr>
            <p:cNvPr id="165" name="Google Shape;165;p23"/>
            <p:cNvSpPr/>
            <p:nvPr/>
          </p:nvSpPr>
          <p:spPr>
            <a:xfrm>
              <a:off x="2949625" y="1108075"/>
              <a:ext cx="15100" cy="34375"/>
            </a:xfrm>
            <a:custGeom>
              <a:rect b="b" l="l" r="r" t="t"/>
              <a:pathLst>
                <a:path extrusionOk="0" h="1375" w="604">
                  <a:moveTo>
                    <a:pt x="403" y="202"/>
                  </a:moveTo>
                  <a:lnTo>
                    <a:pt x="403" y="1173"/>
                  </a:lnTo>
                  <a:lnTo>
                    <a:pt x="202" y="1173"/>
                  </a:lnTo>
                  <a:lnTo>
                    <a:pt x="202" y="202"/>
                  </a:lnTo>
                  <a:close/>
                  <a:moveTo>
                    <a:pt x="101" y="1"/>
                  </a:moveTo>
                  <a:lnTo>
                    <a:pt x="68" y="17"/>
                  </a:lnTo>
                  <a:lnTo>
                    <a:pt x="34" y="34"/>
                  </a:lnTo>
                  <a:lnTo>
                    <a:pt x="1" y="68"/>
                  </a:lnTo>
                  <a:lnTo>
                    <a:pt x="1" y="101"/>
                  </a:lnTo>
                  <a:lnTo>
                    <a:pt x="1" y="1274"/>
                  </a:lnTo>
                  <a:lnTo>
                    <a:pt x="1" y="1324"/>
                  </a:lnTo>
                  <a:lnTo>
                    <a:pt x="34" y="1357"/>
                  </a:lnTo>
                  <a:lnTo>
                    <a:pt x="68" y="1374"/>
                  </a:lnTo>
                  <a:lnTo>
                    <a:pt x="537" y="1374"/>
                  </a:lnTo>
                  <a:lnTo>
                    <a:pt x="570" y="1357"/>
                  </a:lnTo>
                  <a:lnTo>
                    <a:pt x="604" y="1324"/>
                  </a:lnTo>
                  <a:lnTo>
                    <a:pt x="604" y="1274"/>
                  </a:lnTo>
                  <a:lnTo>
                    <a:pt x="604" y="101"/>
                  </a:lnTo>
                  <a:lnTo>
                    <a:pt x="604" y="68"/>
                  </a:lnTo>
                  <a:lnTo>
                    <a:pt x="570" y="34"/>
                  </a:lnTo>
                  <a:lnTo>
                    <a:pt x="537" y="17"/>
                  </a:lnTo>
                  <a:lnTo>
                    <a:pt x="5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3"/>
            <p:cNvSpPr/>
            <p:nvPr/>
          </p:nvSpPr>
          <p:spPr>
            <a:xfrm>
              <a:off x="2961775" y="1111850"/>
              <a:ext cx="86700" cy="37300"/>
            </a:xfrm>
            <a:custGeom>
              <a:rect b="b" l="l" r="r" t="t"/>
              <a:pathLst>
                <a:path extrusionOk="0" h="1492" w="3468">
                  <a:moveTo>
                    <a:pt x="3183" y="0"/>
                  </a:moveTo>
                  <a:lnTo>
                    <a:pt x="3116" y="17"/>
                  </a:lnTo>
                  <a:lnTo>
                    <a:pt x="3066" y="17"/>
                  </a:lnTo>
                  <a:lnTo>
                    <a:pt x="2999" y="51"/>
                  </a:lnTo>
                  <a:lnTo>
                    <a:pt x="2061" y="637"/>
                  </a:lnTo>
                  <a:lnTo>
                    <a:pt x="2027" y="654"/>
                  </a:lnTo>
                  <a:lnTo>
                    <a:pt x="2011" y="687"/>
                  </a:lnTo>
                  <a:lnTo>
                    <a:pt x="2011" y="737"/>
                  </a:lnTo>
                  <a:lnTo>
                    <a:pt x="2027" y="771"/>
                  </a:lnTo>
                  <a:lnTo>
                    <a:pt x="2044" y="804"/>
                  </a:lnTo>
                  <a:lnTo>
                    <a:pt x="2094" y="821"/>
                  </a:lnTo>
                  <a:lnTo>
                    <a:pt x="2128" y="821"/>
                  </a:lnTo>
                  <a:lnTo>
                    <a:pt x="2161" y="804"/>
                  </a:lnTo>
                  <a:lnTo>
                    <a:pt x="3099" y="218"/>
                  </a:lnTo>
                  <a:lnTo>
                    <a:pt x="3183" y="218"/>
                  </a:lnTo>
                  <a:lnTo>
                    <a:pt x="3217" y="235"/>
                  </a:lnTo>
                  <a:lnTo>
                    <a:pt x="3250" y="268"/>
                  </a:lnTo>
                  <a:lnTo>
                    <a:pt x="3267" y="302"/>
                  </a:lnTo>
                  <a:lnTo>
                    <a:pt x="3267" y="352"/>
                  </a:lnTo>
                  <a:lnTo>
                    <a:pt x="3250" y="386"/>
                  </a:lnTo>
                  <a:lnTo>
                    <a:pt x="3217" y="402"/>
                  </a:lnTo>
                  <a:lnTo>
                    <a:pt x="1759" y="1257"/>
                  </a:lnTo>
                  <a:lnTo>
                    <a:pt x="1709" y="1273"/>
                  </a:lnTo>
                  <a:lnTo>
                    <a:pt x="1642" y="1290"/>
                  </a:lnTo>
                  <a:lnTo>
                    <a:pt x="1592" y="1290"/>
                  </a:lnTo>
                  <a:lnTo>
                    <a:pt x="1542" y="1273"/>
                  </a:lnTo>
                  <a:lnTo>
                    <a:pt x="419" y="905"/>
                  </a:lnTo>
                  <a:lnTo>
                    <a:pt x="51" y="905"/>
                  </a:lnTo>
                  <a:lnTo>
                    <a:pt x="34" y="938"/>
                  </a:lnTo>
                  <a:lnTo>
                    <a:pt x="0" y="955"/>
                  </a:lnTo>
                  <a:lnTo>
                    <a:pt x="0" y="1005"/>
                  </a:lnTo>
                  <a:lnTo>
                    <a:pt x="0" y="1039"/>
                  </a:lnTo>
                  <a:lnTo>
                    <a:pt x="34" y="1072"/>
                  </a:lnTo>
                  <a:lnTo>
                    <a:pt x="51" y="1089"/>
                  </a:lnTo>
                  <a:lnTo>
                    <a:pt x="101" y="1106"/>
                  </a:lnTo>
                  <a:lnTo>
                    <a:pt x="369" y="1106"/>
                  </a:lnTo>
                  <a:lnTo>
                    <a:pt x="1475" y="1458"/>
                  </a:lnTo>
                  <a:lnTo>
                    <a:pt x="1542" y="1474"/>
                  </a:lnTo>
                  <a:lnTo>
                    <a:pt x="1625" y="1491"/>
                  </a:lnTo>
                  <a:lnTo>
                    <a:pt x="1743" y="1474"/>
                  </a:lnTo>
                  <a:lnTo>
                    <a:pt x="1860" y="1424"/>
                  </a:lnTo>
                  <a:lnTo>
                    <a:pt x="3317" y="587"/>
                  </a:lnTo>
                  <a:lnTo>
                    <a:pt x="3367" y="553"/>
                  </a:lnTo>
                  <a:lnTo>
                    <a:pt x="3401" y="503"/>
                  </a:lnTo>
                  <a:lnTo>
                    <a:pt x="3434" y="453"/>
                  </a:lnTo>
                  <a:lnTo>
                    <a:pt x="3451" y="402"/>
                  </a:lnTo>
                  <a:lnTo>
                    <a:pt x="3468" y="335"/>
                  </a:lnTo>
                  <a:lnTo>
                    <a:pt x="3468" y="268"/>
                  </a:lnTo>
                  <a:lnTo>
                    <a:pt x="3451" y="218"/>
                  </a:lnTo>
                  <a:lnTo>
                    <a:pt x="3418" y="168"/>
                  </a:lnTo>
                  <a:lnTo>
                    <a:pt x="3384" y="118"/>
                  </a:lnTo>
                  <a:lnTo>
                    <a:pt x="3351" y="67"/>
                  </a:lnTo>
                  <a:lnTo>
                    <a:pt x="3300" y="34"/>
                  </a:lnTo>
                  <a:lnTo>
                    <a:pt x="3233" y="17"/>
                  </a:lnTo>
                  <a:lnTo>
                    <a:pt x="318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3"/>
            <p:cNvSpPr/>
            <p:nvPr/>
          </p:nvSpPr>
          <p:spPr>
            <a:xfrm>
              <a:off x="2960925" y="1111000"/>
              <a:ext cx="58675" cy="22225"/>
            </a:xfrm>
            <a:custGeom>
              <a:rect b="b" l="l" r="r" t="t"/>
              <a:pathLst>
                <a:path extrusionOk="0" h="889" w="2347">
                  <a:moveTo>
                    <a:pt x="101" y="1"/>
                  </a:moveTo>
                  <a:lnTo>
                    <a:pt x="68" y="18"/>
                  </a:lnTo>
                  <a:lnTo>
                    <a:pt x="34" y="34"/>
                  </a:lnTo>
                  <a:lnTo>
                    <a:pt x="18" y="68"/>
                  </a:lnTo>
                  <a:lnTo>
                    <a:pt x="1" y="101"/>
                  </a:lnTo>
                  <a:lnTo>
                    <a:pt x="18" y="135"/>
                  </a:lnTo>
                  <a:lnTo>
                    <a:pt x="34" y="168"/>
                  </a:lnTo>
                  <a:lnTo>
                    <a:pt x="68" y="202"/>
                  </a:lnTo>
                  <a:lnTo>
                    <a:pt x="688" y="202"/>
                  </a:lnTo>
                  <a:lnTo>
                    <a:pt x="1375" y="470"/>
                  </a:lnTo>
                  <a:lnTo>
                    <a:pt x="2045" y="470"/>
                  </a:lnTo>
                  <a:lnTo>
                    <a:pt x="2078" y="487"/>
                  </a:lnTo>
                  <a:lnTo>
                    <a:pt x="2112" y="503"/>
                  </a:lnTo>
                  <a:lnTo>
                    <a:pt x="2145" y="537"/>
                  </a:lnTo>
                  <a:lnTo>
                    <a:pt x="2145" y="570"/>
                  </a:lnTo>
                  <a:lnTo>
                    <a:pt x="2145" y="621"/>
                  </a:lnTo>
                  <a:lnTo>
                    <a:pt x="2112" y="654"/>
                  </a:lnTo>
                  <a:lnTo>
                    <a:pt x="2078" y="671"/>
                  </a:lnTo>
                  <a:lnTo>
                    <a:pt x="2045" y="688"/>
                  </a:lnTo>
                  <a:lnTo>
                    <a:pt x="1190" y="688"/>
                  </a:lnTo>
                  <a:lnTo>
                    <a:pt x="1157" y="721"/>
                  </a:lnTo>
                  <a:lnTo>
                    <a:pt x="1123" y="755"/>
                  </a:lnTo>
                  <a:lnTo>
                    <a:pt x="1123" y="788"/>
                  </a:lnTo>
                  <a:lnTo>
                    <a:pt x="1123" y="822"/>
                  </a:lnTo>
                  <a:lnTo>
                    <a:pt x="1157" y="855"/>
                  </a:lnTo>
                  <a:lnTo>
                    <a:pt x="1190" y="872"/>
                  </a:lnTo>
                  <a:lnTo>
                    <a:pt x="1224" y="889"/>
                  </a:lnTo>
                  <a:lnTo>
                    <a:pt x="2112" y="889"/>
                  </a:lnTo>
                  <a:lnTo>
                    <a:pt x="2162" y="855"/>
                  </a:lnTo>
                  <a:lnTo>
                    <a:pt x="2212" y="838"/>
                  </a:lnTo>
                  <a:lnTo>
                    <a:pt x="2262" y="788"/>
                  </a:lnTo>
                  <a:lnTo>
                    <a:pt x="2296" y="755"/>
                  </a:lnTo>
                  <a:lnTo>
                    <a:pt x="2329" y="704"/>
                  </a:lnTo>
                  <a:lnTo>
                    <a:pt x="2346" y="637"/>
                  </a:lnTo>
                  <a:lnTo>
                    <a:pt x="2346" y="570"/>
                  </a:lnTo>
                  <a:lnTo>
                    <a:pt x="2346" y="520"/>
                  </a:lnTo>
                  <a:lnTo>
                    <a:pt x="2329" y="453"/>
                  </a:lnTo>
                  <a:lnTo>
                    <a:pt x="2296" y="403"/>
                  </a:lnTo>
                  <a:lnTo>
                    <a:pt x="2262" y="353"/>
                  </a:lnTo>
                  <a:lnTo>
                    <a:pt x="2212" y="319"/>
                  </a:lnTo>
                  <a:lnTo>
                    <a:pt x="2162" y="302"/>
                  </a:lnTo>
                  <a:lnTo>
                    <a:pt x="2112" y="269"/>
                  </a:lnTo>
                  <a:lnTo>
                    <a:pt x="1442" y="269"/>
                  </a:lnTo>
                  <a:lnTo>
                    <a:pt x="73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3"/>
            <p:cNvSpPr/>
            <p:nvPr/>
          </p:nvSpPr>
          <p:spPr>
            <a:xfrm>
              <a:off x="2974750" y="1046925"/>
              <a:ext cx="60325" cy="60350"/>
            </a:xfrm>
            <a:custGeom>
              <a:rect b="b" l="l" r="r" t="t"/>
              <a:pathLst>
                <a:path extrusionOk="0" h="2414" w="2413">
                  <a:moveTo>
                    <a:pt x="1207" y="202"/>
                  </a:moveTo>
                  <a:lnTo>
                    <a:pt x="1324" y="219"/>
                  </a:lnTo>
                  <a:lnTo>
                    <a:pt x="1408" y="219"/>
                  </a:lnTo>
                  <a:lnTo>
                    <a:pt x="1609" y="286"/>
                  </a:lnTo>
                  <a:lnTo>
                    <a:pt x="1776" y="369"/>
                  </a:lnTo>
                  <a:lnTo>
                    <a:pt x="1927" y="503"/>
                  </a:lnTo>
                  <a:lnTo>
                    <a:pt x="2044" y="654"/>
                  </a:lnTo>
                  <a:lnTo>
                    <a:pt x="2145" y="822"/>
                  </a:lnTo>
                  <a:lnTo>
                    <a:pt x="2195" y="1006"/>
                  </a:lnTo>
                  <a:lnTo>
                    <a:pt x="2212" y="1106"/>
                  </a:lnTo>
                  <a:lnTo>
                    <a:pt x="2212" y="1207"/>
                  </a:lnTo>
                  <a:lnTo>
                    <a:pt x="2212" y="1307"/>
                  </a:lnTo>
                  <a:lnTo>
                    <a:pt x="2195" y="1408"/>
                  </a:lnTo>
                  <a:lnTo>
                    <a:pt x="2145" y="1609"/>
                  </a:lnTo>
                  <a:lnTo>
                    <a:pt x="2044" y="1777"/>
                  </a:lnTo>
                  <a:lnTo>
                    <a:pt x="1927" y="1927"/>
                  </a:lnTo>
                  <a:lnTo>
                    <a:pt x="1776" y="2045"/>
                  </a:lnTo>
                  <a:lnTo>
                    <a:pt x="1609" y="2145"/>
                  </a:lnTo>
                  <a:lnTo>
                    <a:pt x="1408" y="2195"/>
                  </a:lnTo>
                  <a:lnTo>
                    <a:pt x="1324" y="2212"/>
                  </a:lnTo>
                  <a:lnTo>
                    <a:pt x="1106" y="2212"/>
                  </a:lnTo>
                  <a:lnTo>
                    <a:pt x="1006" y="2195"/>
                  </a:lnTo>
                  <a:lnTo>
                    <a:pt x="822" y="2145"/>
                  </a:lnTo>
                  <a:lnTo>
                    <a:pt x="654" y="2045"/>
                  </a:lnTo>
                  <a:lnTo>
                    <a:pt x="503" y="1927"/>
                  </a:lnTo>
                  <a:lnTo>
                    <a:pt x="386" y="1777"/>
                  </a:lnTo>
                  <a:lnTo>
                    <a:pt x="286" y="1609"/>
                  </a:lnTo>
                  <a:lnTo>
                    <a:pt x="235" y="1408"/>
                  </a:lnTo>
                  <a:lnTo>
                    <a:pt x="219" y="1307"/>
                  </a:lnTo>
                  <a:lnTo>
                    <a:pt x="202" y="1207"/>
                  </a:lnTo>
                  <a:lnTo>
                    <a:pt x="219" y="1106"/>
                  </a:lnTo>
                  <a:lnTo>
                    <a:pt x="235" y="1006"/>
                  </a:lnTo>
                  <a:lnTo>
                    <a:pt x="286" y="822"/>
                  </a:lnTo>
                  <a:lnTo>
                    <a:pt x="386" y="654"/>
                  </a:lnTo>
                  <a:lnTo>
                    <a:pt x="503" y="503"/>
                  </a:lnTo>
                  <a:lnTo>
                    <a:pt x="654" y="369"/>
                  </a:lnTo>
                  <a:lnTo>
                    <a:pt x="822" y="286"/>
                  </a:lnTo>
                  <a:lnTo>
                    <a:pt x="1006" y="219"/>
                  </a:lnTo>
                  <a:lnTo>
                    <a:pt x="1106" y="219"/>
                  </a:lnTo>
                  <a:lnTo>
                    <a:pt x="1207" y="202"/>
                  </a:lnTo>
                  <a:close/>
                  <a:moveTo>
                    <a:pt x="1207" y="1"/>
                  </a:moveTo>
                  <a:lnTo>
                    <a:pt x="1090" y="18"/>
                  </a:lnTo>
                  <a:lnTo>
                    <a:pt x="972" y="34"/>
                  </a:lnTo>
                  <a:lnTo>
                    <a:pt x="855" y="51"/>
                  </a:lnTo>
                  <a:lnTo>
                    <a:pt x="738" y="101"/>
                  </a:lnTo>
                  <a:lnTo>
                    <a:pt x="637" y="152"/>
                  </a:lnTo>
                  <a:lnTo>
                    <a:pt x="537" y="219"/>
                  </a:lnTo>
                  <a:lnTo>
                    <a:pt x="453" y="286"/>
                  </a:lnTo>
                  <a:lnTo>
                    <a:pt x="353" y="353"/>
                  </a:lnTo>
                  <a:lnTo>
                    <a:pt x="286" y="436"/>
                  </a:lnTo>
                  <a:lnTo>
                    <a:pt x="219" y="537"/>
                  </a:lnTo>
                  <a:lnTo>
                    <a:pt x="152" y="637"/>
                  </a:lnTo>
                  <a:lnTo>
                    <a:pt x="101" y="738"/>
                  </a:lnTo>
                  <a:lnTo>
                    <a:pt x="68" y="855"/>
                  </a:lnTo>
                  <a:lnTo>
                    <a:pt x="34" y="972"/>
                  </a:lnTo>
                  <a:lnTo>
                    <a:pt x="18" y="1090"/>
                  </a:lnTo>
                  <a:lnTo>
                    <a:pt x="1" y="1207"/>
                  </a:lnTo>
                  <a:lnTo>
                    <a:pt x="18" y="1341"/>
                  </a:lnTo>
                  <a:lnTo>
                    <a:pt x="34" y="1458"/>
                  </a:lnTo>
                  <a:lnTo>
                    <a:pt x="68" y="1576"/>
                  </a:lnTo>
                  <a:lnTo>
                    <a:pt x="101" y="1676"/>
                  </a:lnTo>
                  <a:lnTo>
                    <a:pt x="152" y="1793"/>
                  </a:lnTo>
                  <a:lnTo>
                    <a:pt x="219" y="1894"/>
                  </a:lnTo>
                  <a:lnTo>
                    <a:pt x="286" y="1978"/>
                  </a:lnTo>
                  <a:lnTo>
                    <a:pt x="353" y="2061"/>
                  </a:lnTo>
                  <a:lnTo>
                    <a:pt x="453" y="2145"/>
                  </a:lnTo>
                  <a:lnTo>
                    <a:pt x="537" y="2212"/>
                  </a:lnTo>
                  <a:lnTo>
                    <a:pt x="637" y="2279"/>
                  </a:lnTo>
                  <a:lnTo>
                    <a:pt x="738" y="2329"/>
                  </a:lnTo>
                  <a:lnTo>
                    <a:pt x="855" y="2363"/>
                  </a:lnTo>
                  <a:lnTo>
                    <a:pt x="972" y="2396"/>
                  </a:lnTo>
                  <a:lnTo>
                    <a:pt x="1090" y="2413"/>
                  </a:lnTo>
                  <a:lnTo>
                    <a:pt x="1341" y="2413"/>
                  </a:lnTo>
                  <a:lnTo>
                    <a:pt x="1458" y="2396"/>
                  </a:lnTo>
                  <a:lnTo>
                    <a:pt x="1575" y="2363"/>
                  </a:lnTo>
                  <a:lnTo>
                    <a:pt x="1676" y="2329"/>
                  </a:lnTo>
                  <a:lnTo>
                    <a:pt x="1793" y="2279"/>
                  </a:lnTo>
                  <a:lnTo>
                    <a:pt x="1894" y="2212"/>
                  </a:lnTo>
                  <a:lnTo>
                    <a:pt x="1977" y="2145"/>
                  </a:lnTo>
                  <a:lnTo>
                    <a:pt x="2061" y="2061"/>
                  </a:lnTo>
                  <a:lnTo>
                    <a:pt x="2145" y="1978"/>
                  </a:lnTo>
                  <a:lnTo>
                    <a:pt x="2212" y="1894"/>
                  </a:lnTo>
                  <a:lnTo>
                    <a:pt x="2279" y="1793"/>
                  </a:lnTo>
                  <a:lnTo>
                    <a:pt x="2329" y="1676"/>
                  </a:lnTo>
                  <a:lnTo>
                    <a:pt x="2363" y="1576"/>
                  </a:lnTo>
                  <a:lnTo>
                    <a:pt x="2396" y="1458"/>
                  </a:lnTo>
                  <a:lnTo>
                    <a:pt x="2413" y="1341"/>
                  </a:lnTo>
                  <a:lnTo>
                    <a:pt x="2413" y="1207"/>
                  </a:lnTo>
                  <a:lnTo>
                    <a:pt x="2413" y="1090"/>
                  </a:lnTo>
                  <a:lnTo>
                    <a:pt x="2396" y="972"/>
                  </a:lnTo>
                  <a:lnTo>
                    <a:pt x="2363" y="855"/>
                  </a:lnTo>
                  <a:lnTo>
                    <a:pt x="2329" y="738"/>
                  </a:lnTo>
                  <a:lnTo>
                    <a:pt x="2279" y="637"/>
                  </a:lnTo>
                  <a:lnTo>
                    <a:pt x="2212" y="537"/>
                  </a:lnTo>
                  <a:lnTo>
                    <a:pt x="2145" y="436"/>
                  </a:lnTo>
                  <a:lnTo>
                    <a:pt x="2061" y="353"/>
                  </a:lnTo>
                  <a:lnTo>
                    <a:pt x="1977" y="286"/>
                  </a:lnTo>
                  <a:lnTo>
                    <a:pt x="1894" y="219"/>
                  </a:lnTo>
                  <a:lnTo>
                    <a:pt x="1793" y="152"/>
                  </a:lnTo>
                  <a:lnTo>
                    <a:pt x="1676" y="101"/>
                  </a:lnTo>
                  <a:lnTo>
                    <a:pt x="1575" y="51"/>
                  </a:lnTo>
                  <a:lnTo>
                    <a:pt x="1458" y="34"/>
                  </a:lnTo>
                  <a:lnTo>
                    <a:pt x="1341" y="18"/>
                  </a:lnTo>
                  <a:lnTo>
                    <a:pt x="120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3"/>
            <p:cNvSpPr/>
            <p:nvPr/>
          </p:nvSpPr>
          <p:spPr>
            <a:xfrm>
              <a:off x="3002400" y="1060325"/>
              <a:ext cx="10075" cy="7150"/>
            </a:xfrm>
            <a:custGeom>
              <a:rect b="b" l="l" r="r" t="t"/>
              <a:pathLst>
                <a:path extrusionOk="0" h="286" w="403">
                  <a:moveTo>
                    <a:pt x="67" y="1"/>
                  </a:moveTo>
                  <a:lnTo>
                    <a:pt x="34" y="18"/>
                  </a:lnTo>
                  <a:lnTo>
                    <a:pt x="17" y="51"/>
                  </a:lnTo>
                  <a:lnTo>
                    <a:pt x="0" y="101"/>
                  </a:lnTo>
                  <a:lnTo>
                    <a:pt x="17" y="135"/>
                  </a:lnTo>
                  <a:lnTo>
                    <a:pt x="34" y="168"/>
                  </a:lnTo>
                  <a:lnTo>
                    <a:pt x="67" y="185"/>
                  </a:lnTo>
                  <a:lnTo>
                    <a:pt x="101" y="202"/>
                  </a:lnTo>
                  <a:lnTo>
                    <a:pt x="168" y="202"/>
                  </a:lnTo>
                  <a:lnTo>
                    <a:pt x="218" y="252"/>
                  </a:lnTo>
                  <a:lnTo>
                    <a:pt x="252" y="269"/>
                  </a:lnTo>
                  <a:lnTo>
                    <a:pt x="302" y="286"/>
                  </a:lnTo>
                  <a:lnTo>
                    <a:pt x="335" y="269"/>
                  </a:lnTo>
                  <a:lnTo>
                    <a:pt x="369" y="252"/>
                  </a:lnTo>
                  <a:lnTo>
                    <a:pt x="386" y="219"/>
                  </a:lnTo>
                  <a:lnTo>
                    <a:pt x="402" y="185"/>
                  </a:lnTo>
                  <a:lnTo>
                    <a:pt x="386" y="152"/>
                  </a:lnTo>
                  <a:lnTo>
                    <a:pt x="369" y="101"/>
                  </a:lnTo>
                  <a:lnTo>
                    <a:pt x="319" y="68"/>
                  </a:lnTo>
                  <a:lnTo>
                    <a:pt x="252" y="18"/>
                  </a:lnTo>
                  <a:lnTo>
                    <a:pt x="18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3"/>
            <p:cNvSpPr/>
            <p:nvPr/>
          </p:nvSpPr>
          <p:spPr>
            <a:xfrm>
              <a:off x="2997375" y="1083775"/>
              <a:ext cx="9650" cy="7150"/>
            </a:xfrm>
            <a:custGeom>
              <a:rect b="b" l="l" r="r" t="t"/>
              <a:pathLst>
                <a:path extrusionOk="0" h="286" w="386">
                  <a:moveTo>
                    <a:pt x="101" y="1"/>
                  </a:moveTo>
                  <a:lnTo>
                    <a:pt x="67" y="18"/>
                  </a:lnTo>
                  <a:lnTo>
                    <a:pt x="34" y="35"/>
                  </a:lnTo>
                  <a:lnTo>
                    <a:pt x="0" y="68"/>
                  </a:lnTo>
                  <a:lnTo>
                    <a:pt x="0" y="102"/>
                  </a:lnTo>
                  <a:lnTo>
                    <a:pt x="0" y="135"/>
                  </a:lnTo>
                  <a:lnTo>
                    <a:pt x="34" y="169"/>
                  </a:lnTo>
                  <a:lnTo>
                    <a:pt x="84" y="219"/>
                  </a:lnTo>
                  <a:lnTo>
                    <a:pt x="151" y="269"/>
                  </a:lnTo>
                  <a:lnTo>
                    <a:pt x="218" y="286"/>
                  </a:lnTo>
                  <a:lnTo>
                    <a:pt x="335" y="286"/>
                  </a:lnTo>
                  <a:lnTo>
                    <a:pt x="352" y="269"/>
                  </a:lnTo>
                  <a:lnTo>
                    <a:pt x="386" y="236"/>
                  </a:lnTo>
                  <a:lnTo>
                    <a:pt x="386" y="185"/>
                  </a:lnTo>
                  <a:lnTo>
                    <a:pt x="386" y="152"/>
                  </a:lnTo>
                  <a:lnTo>
                    <a:pt x="352" y="118"/>
                  </a:lnTo>
                  <a:lnTo>
                    <a:pt x="335" y="102"/>
                  </a:lnTo>
                  <a:lnTo>
                    <a:pt x="285" y="85"/>
                  </a:lnTo>
                  <a:lnTo>
                    <a:pt x="218" y="85"/>
                  </a:lnTo>
                  <a:lnTo>
                    <a:pt x="168" y="35"/>
                  </a:lnTo>
                  <a:lnTo>
                    <a:pt x="134"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3"/>
            <p:cNvSpPr/>
            <p:nvPr/>
          </p:nvSpPr>
          <p:spPr>
            <a:xfrm>
              <a:off x="2996125" y="1060325"/>
              <a:ext cx="11325" cy="17625"/>
            </a:xfrm>
            <a:custGeom>
              <a:rect b="b" l="l" r="r" t="t"/>
              <a:pathLst>
                <a:path extrusionOk="0" h="705" w="453">
                  <a:moveTo>
                    <a:pt x="285" y="1"/>
                  </a:moveTo>
                  <a:lnTo>
                    <a:pt x="218" y="18"/>
                  </a:lnTo>
                  <a:lnTo>
                    <a:pt x="151" y="51"/>
                  </a:lnTo>
                  <a:lnTo>
                    <a:pt x="101" y="101"/>
                  </a:lnTo>
                  <a:lnTo>
                    <a:pt x="67" y="152"/>
                  </a:lnTo>
                  <a:lnTo>
                    <a:pt x="34" y="219"/>
                  </a:lnTo>
                  <a:lnTo>
                    <a:pt x="0" y="286"/>
                  </a:lnTo>
                  <a:lnTo>
                    <a:pt x="0" y="353"/>
                  </a:lnTo>
                  <a:lnTo>
                    <a:pt x="0" y="420"/>
                  </a:lnTo>
                  <a:lnTo>
                    <a:pt x="34" y="487"/>
                  </a:lnTo>
                  <a:lnTo>
                    <a:pt x="67" y="554"/>
                  </a:lnTo>
                  <a:lnTo>
                    <a:pt x="101" y="604"/>
                  </a:lnTo>
                  <a:lnTo>
                    <a:pt x="151" y="654"/>
                  </a:lnTo>
                  <a:lnTo>
                    <a:pt x="218" y="688"/>
                  </a:lnTo>
                  <a:lnTo>
                    <a:pt x="285" y="704"/>
                  </a:lnTo>
                  <a:lnTo>
                    <a:pt x="402" y="704"/>
                  </a:lnTo>
                  <a:lnTo>
                    <a:pt x="436" y="688"/>
                  </a:lnTo>
                  <a:lnTo>
                    <a:pt x="452" y="654"/>
                  </a:lnTo>
                  <a:lnTo>
                    <a:pt x="452" y="604"/>
                  </a:lnTo>
                  <a:lnTo>
                    <a:pt x="452" y="570"/>
                  </a:lnTo>
                  <a:lnTo>
                    <a:pt x="436" y="537"/>
                  </a:lnTo>
                  <a:lnTo>
                    <a:pt x="402" y="520"/>
                  </a:lnTo>
                  <a:lnTo>
                    <a:pt x="352" y="503"/>
                  </a:lnTo>
                  <a:lnTo>
                    <a:pt x="302" y="503"/>
                  </a:lnTo>
                  <a:lnTo>
                    <a:pt x="251" y="470"/>
                  </a:lnTo>
                  <a:lnTo>
                    <a:pt x="218" y="420"/>
                  </a:lnTo>
                  <a:lnTo>
                    <a:pt x="201" y="353"/>
                  </a:lnTo>
                  <a:lnTo>
                    <a:pt x="218" y="286"/>
                  </a:lnTo>
                  <a:lnTo>
                    <a:pt x="251" y="235"/>
                  </a:lnTo>
                  <a:lnTo>
                    <a:pt x="302" y="202"/>
                  </a:lnTo>
                  <a:lnTo>
                    <a:pt x="352" y="202"/>
                  </a:lnTo>
                  <a:lnTo>
                    <a:pt x="402" y="185"/>
                  </a:lnTo>
                  <a:lnTo>
                    <a:pt x="436" y="168"/>
                  </a:lnTo>
                  <a:lnTo>
                    <a:pt x="452" y="135"/>
                  </a:lnTo>
                  <a:lnTo>
                    <a:pt x="452" y="101"/>
                  </a:lnTo>
                  <a:lnTo>
                    <a:pt x="452" y="51"/>
                  </a:lnTo>
                  <a:lnTo>
                    <a:pt x="436" y="18"/>
                  </a:lnTo>
                  <a:lnTo>
                    <a:pt x="40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3"/>
            <p:cNvSpPr/>
            <p:nvPr/>
          </p:nvSpPr>
          <p:spPr>
            <a:xfrm>
              <a:off x="3002400" y="1072900"/>
              <a:ext cx="11750" cy="18025"/>
            </a:xfrm>
            <a:custGeom>
              <a:rect b="b" l="l" r="r" t="t"/>
              <a:pathLst>
                <a:path extrusionOk="0" h="721" w="470">
                  <a:moveTo>
                    <a:pt x="101" y="0"/>
                  </a:moveTo>
                  <a:lnTo>
                    <a:pt x="67" y="17"/>
                  </a:lnTo>
                  <a:lnTo>
                    <a:pt x="34" y="34"/>
                  </a:lnTo>
                  <a:lnTo>
                    <a:pt x="17" y="67"/>
                  </a:lnTo>
                  <a:lnTo>
                    <a:pt x="0" y="101"/>
                  </a:lnTo>
                  <a:lnTo>
                    <a:pt x="17" y="151"/>
                  </a:lnTo>
                  <a:lnTo>
                    <a:pt x="34" y="185"/>
                  </a:lnTo>
                  <a:lnTo>
                    <a:pt x="67" y="201"/>
                  </a:lnTo>
                  <a:lnTo>
                    <a:pt x="101" y="201"/>
                  </a:lnTo>
                  <a:lnTo>
                    <a:pt x="168" y="218"/>
                  </a:lnTo>
                  <a:lnTo>
                    <a:pt x="218" y="252"/>
                  </a:lnTo>
                  <a:lnTo>
                    <a:pt x="252" y="302"/>
                  </a:lnTo>
                  <a:lnTo>
                    <a:pt x="268" y="369"/>
                  </a:lnTo>
                  <a:lnTo>
                    <a:pt x="252" y="436"/>
                  </a:lnTo>
                  <a:lnTo>
                    <a:pt x="218" y="486"/>
                  </a:lnTo>
                  <a:lnTo>
                    <a:pt x="168" y="520"/>
                  </a:lnTo>
                  <a:lnTo>
                    <a:pt x="101" y="520"/>
                  </a:lnTo>
                  <a:lnTo>
                    <a:pt x="67" y="537"/>
                  </a:lnTo>
                  <a:lnTo>
                    <a:pt x="34" y="553"/>
                  </a:lnTo>
                  <a:lnTo>
                    <a:pt x="17" y="587"/>
                  </a:lnTo>
                  <a:lnTo>
                    <a:pt x="0" y="620"/>
                  </a:lnTo>
                  <a:lnTo>
                    <a:pt x="17" y="671"/>
                  </a:lnTo>
                  <a:lnTo>
                    <a:pt x="34" y="704"/>
                  </a:lnTo>
                  <a:lnTo>
                    <a:pt x="67" y="721"/>
                  </a:lnTo>
                  <a:lnTo>
                    <a:pt x="185" y="721"/>
                  </a:lnTo>
                  <a:lnTo>
                    <a:pt x="252" y="704"/>
                  </a:lnTo>
                  <a:lnTo>
                    <a:pt x="302" y="671"/>
                  </a:lnTo>
                  <a:lnTo>
                    <a:pt x="369" y="620"/>
                  </a:lnTo>
                  <a:lnTo>
                    <a:pt x="402" y="570"/>
                  </a:lnTo>
                  <a:lnTo>
                    <a:pt x="436" y="503"/>
                  </a:lnTo>
                  <a:lnTo>
                    <a:pt x="453" y="436"/>
                  </a:lnTo>
                  <a:lnTo>
                    <a:pt x="469" y="369"/>
                  </a:lnTo>
                  <a:lnTo>
                    <a:pt x="453" y="302"/>
                  </a:lnTo>
                  <a:lnTo>
                    <a:pt x="436" y="235"/>
                  </a:lnTo>
                  <a:lnTo>
                    <a:pt x="402" y="168"/>
                  </a:lnTo>
                  <a:lnTo>
                    <a:pt x="369" y="118"/>
                  </a:lnTo>
                  <a:lnTo>
                    <a:pt x="302" y="67"/>
                  </a:lnTo>
                  <a:lnTo>
                    <a:pt x="252" y="34"/>
                  </a:lnTo>
                  <a:lnTo>
                    <a:pt x="185"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3"/>
            <p:cNvSpPr/>
            <p:nvPr/>
          </p:nvSpPr>
          <p:spPr>
            <a:xfrm>
              <a:off x="3001975" y="1085875"/>
              <a:ext cx="5050" cy="8400"/>
            </a:xfrm>
            <a:custGeom>
              <a:rect b="b" l="l" r="r" t="t"/>
              <a:pathLst>
                <a:path extrusionOk="0" h="336" w="202">
                  <a:moveTo>
                    <a:pt x="101" y="1"/>
                  </a:moveTo>
                  <a:lnTo>
                    <a:pt x="68" y="18"/>
                  </a:lnTo>
                  <a:lnTo>
                    <a:pt x="34" y="34"/>
                  </a:lnTo>
                  <a:lnTo>
                    <a:pt x="17" y="68"/>
                  </a:lnTo>
                  <a:lnTo>
                    <a:pt x="1" y="101"/>
                  </a:lnTo>
                  <a:lnTo>
                    <a:pt x="1" y="235"/>
                  </a:lnTo>
                  <a:lnTo>
                    <a:pt x="17" y="269"/>
                  </a:lnTo>
                  <a:lnTo>
                    <a:pt x="34" y="302"/>
                  </a:lnTo>
                  <a:lnTo>
                    <a:pt x="68" y="336"/>
                  </a:lnTo>
                  <a:lnTo>
                    <a:pt x="151" y="336"/>
                  </a:lnTo>
                  <a:lnTo>
                    <a:pt x="168" y="302"/>
                  </a:lnTo>
                  <a:lnTo>
                    <a:pt x="202" y="269"/>
                  </a:lnTo>
                  <a:lnTo>
                    <a:pt x="202" y="235"/>
                  </a:lnTo>
                  <a:lnTo>
                    <a:pt x="202" y="101"/>
                  </a:lnTo>
                  <a:lnTo>
                    <a:pt x="202" y="68"/>
                  </a:lnTo>
                  <a:lnTo>
                    <a:pt x="168" y="34"/>
                  </a:lnTo>
                  <a:lnTo>
                    <a:pt x="151"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3"/>
            <p:cNvSpPr/>
            <p:nvPr/>
          </p:nvSpPr>
          <p:spPr>
            <a:xfrm>
              <a:off x="3001975" y="1056975"/>
              <a:ext cx="5050" cy="8400"/>
            </a:xfrm>
            <a:custGeom>
              <a:rect b="b" l="l" r="r" t="t"/>
              <a:pathLst>
                <a:path extrusionOk="0" h="336" w="202">
                  <a:moveTo>
                    <a:pt x="68" y="1"/>
                  </a:moveTo>
                  <a:lnTo>
                    <a:pt x="34" y="34"/>
                  </a:lnTo>
                  <a:lnTo>
                    <a:pt x="17" y="51"/>
                  </a:lnTo>
                  <a:lnTo>
                    <a:pt x="1" y="101"/>
                  </a:lnTo>
                  <a:lnTo>
                    <a:pt x="1" y="235"/>
                  </a:lnTo>
                  <a:lnTo>
                    <a:pt x="17" y="269"/>
                  </a:lnTo>
                  <a:lnTo>
                    <a:pt x="34" y="302"/>
                  </a:lnTo>
                  <a:lnTo>
                    <a:pt x="68" y="319"/>
                  </a:lnTo>
                  <a:lnTo>
                    <a:pt x="101" y="336"/>
                  </a:lnTo>
                  <a:lnTo>
                    <a:pt x="151" y="319"/>
                  </a:lnTo>
                  <a:lnTo>
                    <a:pt x="168" y="302"/>
                  </a:lnTo>
                  <a:lnTo>
                    <a:pt x="202" y="269"/>
                  </a:lnTo>
                  <a:lnTo>
                    <a:pt x="202" y="235"/>
                  </a:lnTo>
                  <a:lnTo>
                    <a:pt x="202" y="101"/>
                  </a:lnTo>
                  <a:lnTo>
                    <a:pt x="202" y="51"/>
                  </a:lnTo>
                  <a:lnTo>
                    <a:pt x="168" y="34"/>
                  </a:lnTo>
                  <a:lnTo>
                    <a:pt x="15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4"/>
          <p:cNvPicPr preferRelativeResize="0"/>
          <p:nvPr/>
        </p:nvPicPr>
        <p:blipFill>
          <a:blip r:embed="rId3">
            <a:alphaModFix/>
          </a:blip>
          <a:stretch>
            <a:fillRect/>
          </a:stretch>
        </p:blipFill>
        <p:spPr>
          <a:xfrm>
            <a:off x="0" y="0"/>
            <a:ext cx="10609274" cy="6858000"/>
          </a:xfrm>
          <a:prstGeom prst="rect">
            <a:avLst/>
          </a:prstGeom>
          <a:noFill/>
          <a:ln>
            <a:noFill/>
          </a:ln>
        </p:spPr>
      </p:pic>
      <p:sp>
        <p:nvSpPr>
          <p:cNvPr id="180" name="Google Shape;180;p24"/>
          <p:cNvSpPr txBox="1"/>
          <p:nvPr>
            <p:ph idx="1" type="body"/>
          </p:nvPr>
        </p:nvSpPr>
        <p:spPr>
          <a:xfrm>
            <a:off x="861646" y="1931476"/>
            <a:ext cx="9859200" cy="386700"/>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1000"/>
              </a:spcBef>
              <a:spcAft>
                <a:spcPts val="0"/>
              </a:spcAft>
              <a:buSzPts val="2000"/>
              <a:buNone/>
            </a:pPr>
            <a:r>
              <a:rPr lang="en-US" sz="2400">
                <a:solidFill>
                  <a:srgbClr val="004280"/>
                </a:solidFill>
                <a:latin typeface="Quattrocento Sans"/>
                <a:ea typeface="Quattrocento Sans"/>
                <a:cs typeface="Quattrocento Sans"/>
                <a:sym typeface="Quattrocento Sans"/>
              </a:rPr>
              <a:t>2023 dependent care FSA maximum: </a:t>
            </a:r>
            <a:endParaRPr sz="2400">
              <a:solidFill>
                <a:srgbClr val="004280"/>
              </a:solidFill>
              <a:latin typeface="Quattrocento Sans"/>
              <a:ea typeface="Quattrocento Sans"/>
              <a:cs typeface="Quattrocento Sans"/>
              <a:sym typeface="Quattrocento Sans"/>
            </a:endParaRPr>
          </a:p>
        </p:txBody>
      </p:sp>
      <p:sp>
        <p:nvSpPr>
          <p:cNvPr id="181" name="Google Shape;181;p24"/>
          <p:cNvSpPr/>
          <p:nvPr/>
        </p:nvSpPr>
        <p:spPr>
          <a:xfrm>
            <a:off x="-4010" y="484521"/>
            <a:ext cx="8101200" cy="1392300"/>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 name="Google Shape;182;p24"/>
          <p:cNvSpPr txBox="1"/>
          <p:nvPr>
            <p:ph type="ctrTitle"/>
          </p:nvPr>
        </p:nvSpPr>
        <p:spPr>
          <a:xfrm>
            <a:off x="633046" y="564732"/>
            <a:ext cx="5346600" cy="123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latin typeface="Quattrocento Sans"/>
                <a:ea typeface="Quattrocento Sans"/>
                <a:cs typeface="Quattrocento Sans"/>
                <a:sym typeface="Quattrocento Sans"/>
              </a:rPr>
              <a:t>Annual contribution limit</a:t>
            </a:r>
            <a:endParaRPr>
              <a:latin typeface="Quattrocento Sans"/>
              <a:ea typeface="Quattrocento Sans"/>
              <a:cs typeface="Quattrocento Sans"/>
              <a:sym typeface="Quattrocento Sans"/>
            </a:endParaRPr>
          </a:p>
        </p:txBody>
      </p:sp>
      <p:sp>
        <p:nvSpPr>
          <p:cNvPr id="183" name="Google Shape;183;p24"/>
          <p:cNvSpPr txBox="1"/>
          <p:nvPr/>
        </p:nvSpPr>
        <p:spPr>
          <a:xfrm>
            <a:off x="681217" y="2595995"/>
            <a:ext cx="62130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BF3F"/>
              </a:buClr>
              <a:buSzPts val="4400"/>
              <a:buFont typeface="Arial"/>
              <a:buNone/>
            </a:pPr>
            <a:r>
              <a:rPr b="1" i="0" lang="en-US" sz="4400" u="none" cap="none" strike="noStrike">
                <a:solidFill>
                  <a:srgbClr val="05AAC6"/>
                </a:solidFill>
                <a:latin typeface="Quattrocento Sans"/>
                <a:ea typeface="Quattrocento Sans"/>
                <a:cs typeface="Quattrocento Sans"/>
                <a:sym typeface="Quattrocento Sans"/>
                <a:extLst>
                  <a:ext uri="http://customooxmlschemas.google.com/">
                    <go:slidesCustomData xmlns:go="http://customooxmlschemas.google.com/" textRoundtripDataId="0"/>
                  </a:ext>
                </a:extLst>
              </a:rPr>
              <a:t>$5,000</a:t>
            </a:r>
            <a:r>
              <a:rPr b="1" i="0" lang="en-US" sz="4400" u="none" cap="none" strike="noStrike">
                <a:solidFill>
                  <a:srgbClr val="004280"/>
                </a:solidFill>
                <a:latin typeface="Quattrocento Sans"/>
                <a:ea typeface="Quattrocento Sans"/>
                <a:cs typeface="Quattrocento Sans"/>
                <a:sym typeface="Quattrocento Sans"/>
              </a:rPr>
              <a:t> </a:t>
            </a:r>
            <a:r>
              <a:rPr b="0" i="0" lang="en-US" sz="2000" u="none" cap="none" strike="noStrike">
                <a:solidFill>
                  <a:srgbClr val="004280"/>
                </a:solidFill>
                <a:latin typeface="Quattrocento Sans"/>
                <a:ea typeface="Quattrocento Sans"/>
                <a:cs typeface="Quattrocento Sans"/>
                <a:sym typeface="Quattrocento Sans"/>
              </a:rPr>
              <a:t>per household</a:t>
            </a:r>
            <a:endParaRPr b="0" i="0" sz="1400" u="none" cap="none" strike="noStrike">
              <a:solidFill>
                <a:srgbClr val="004280"/>
              </a:solidFill>
              <a:latin typeface="Arial"/>
              <a:ea typeface="Arial"/>
              <a:cs typeface="Arial"/>
              <a:sym typeface="Arial"/>
            </a:endParaRPr>
          </a:p>
          <a:p>
            <a:pPr indent="0" lvl="0" marL="0" marR="0" rtl="0" algn="l">
              <a:lnSpc>
                <a:spcPct val="100000"/>
              </a:lnSpc>
              <a:spcBef>
                <a:spcPts val="0"/>
              </a:spcBef>
              <a:spcAft>
                <a:spcPts val="0"/>
              </a:spcAft>
              <a:buClr>
                <a:srgbClr val="FEBD3E"/>
              </a:buClr>
              <a:buSzPts val="3200"/>
              <a:buFont typeface="Arial"/>
              <a:buNone/>
            </a:pPr>
            <a:r>
              <a:rPr b="1" i="0" lang="en-US" sz="3200" u="none" cap="none" strike="noStrike">
                <a:solidFill>
                  <a:srgbClr val="004280"/>
                </a:solidFill>
                <a:latin typeface="Quattrocento Sans"/>
                <a:ea typeface="Quattrocento Sans"/>
                <a:cs typeface="Quattrocento Sans"/>
                <a:sym typeface="Quattrocento Sans"/>
              </a:rPr>
              <a:t> </a:t>
            </a:r>
            <a:r>
              <a:rPr b="1" i="0" lang="en-US" sz="4400" u="none" cap="none" strike="noStrike">
                <a:solidFill>
                  <a:srgbClr val="05AAC6"/>
                </a:solidFill>
                <a:latin typeface="Quattrocento Sans"/>
                <a:ea typeface="Quattrocento Sans"/>
                <a:cs typeface="Quattrocento Sans"/>
                <a:sym typeface="Quattrocento Sans"/>
              </a:rPr>
              <a:t>$2,500</a:t>
            </a:r>
            <a:r>
              <a:rPr b="1" i="0" lang="en-US" sz="4400" u="none" cap="none" strike="noStrike">
                <a:solidFill>
                  <a:srgbClr val="004280"/>
                </a:solidFill>
                <a:latin typeface="Quattrocento Sans"/>
                <a:ea typeface="Quattrocento Sans"/>
                <a:cs typeface="Quattrocento Sans"/>
                <a:sym typeface="Quattrocento Sans"/>
              </a:rPr>
              <a:t> </a:t>
            </a:r>
            <a:r>
              <a:rPr b="0" i="0" lang="en-US" sz="2000" u="none" cap="none" strike="noStrike">
                <a:solidFill>
                  <a:srgbClr val="004280"/>
                </a:solidFill>
                <a:latin typeface="Quattrocento Sans"/>
                <a:ea typeface="Quattrocento Sans"/>
                <a:cs typeface="Quattrocento Sans"/>
                <a:sym typeface="Quattrocento Sans"/>
              </a:rPr>
              <a:t>per person </a:t>
            </a:r>
            <a:endParaRPr b="0" i="0" sz="1400" u="none" cap="none" strike="noStrike">
              <a:solidFill>
                <a:srgbClr val="004280"/>
              </a:solidFill>
              <a:latin typeface="Arial"/>
              <a:ea typeface="Arial"/>
              <a:cs typeface="Arial"/>
              <a:sym typeface="Arial"/>
            </a:endParaRPr>
          </a:p>
          <a:p>
            <a:pPr indent="0" lvl="0" marL="0" marR="0" rtl="0" algn="l">
              <a:lnSpc>
                <a:spcPct val="100000"/>
              </a:lnSpc>
              <a:spcBef>
                <a:spcPts val="0"/>
              </a:spcBef>
              <a:spcAft>
                <a:spcPts val="0"/>
              </a:spcAft>
              <a:buClr>
                <a:srgbClr val="203847"/>
              </a:buClr>
              <a:buSzPts val="2000"/>
              <a:buFont typeface="Arial"/>
              <a:buNone/>
            </a:pPr>
            <a:r>
              <a:rPr b="0" i="0" lang="en-US" sz="2000" u="none" cap="none" strike="noStrike">
                <a:solidFill>
                  <a:srgbClr val="004280"/>
                </a:solidFill>
                <a:latin typeface="Quattrocento Sans"/>
                <a:ea typeface="Quattrocento Sans"/>
                <a:cs typeface="Quattrocento Sans"/>
                <a:sym typeface="Quattrocento Sans"/>
              </a:rPr>
              <a:t>		      (if married or filing separately)</a:t>
            </a:r>
            <a:endParaRPr b="0" i="0" sz="1400" u="none" cap="none" strike="noStrike">
              <a:solidFill>
                <a:srgbClr val="004280"/>
              </a:solidFill>
              <a:latin typeface="Arial"/>
              <a:ea typeface="Arial"/>
              <a:cs typeface="Arial"/>
              <a:sym typeface="Arial"/>
            </a:endParaRPr>
          </a:p>
        </p:txBody>
      </p:sp>
      <p:sp>
        <p:nvSpPr>
          <p:cNvPr id="184" name="Google Shape;184;p24"/>
          <p:cNvSpPr txBox="1"/>
          <p:nvPr/>
        </p:nvSpPr>
        <p:spPr>
          <a:xfrm>
            <a:off x="829797" y="4637481"/>
            <a:ext cx="9332400" cy="1323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Contribute and spend funds tax-free</a:t>
            </a:r>
            <a:endParaRPr b="0" i="0" sz="1400" u="none" cap="none" strike="noStrike">
              <a:solidFill>
                <a:srgbClr val="004280"/>
              </a:solidFill>
              <a:latin typeface="Arial"/>
              <a:ea typeface="Arial"/>
              <a:cs typeface="Arial"/>
              <a:sym typeface="Arial"/>
            </a:endParaRPr>
          </a:p>
          <a:p>
            <a:pPr indent="-457200" lvl="0" marL="457200" marR="0" rtl="0" algn="l">
              <a:lnSpc>
                <a:spcPct val="15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Pay for qualified dependent care expenses</a:t>
            </a:r>
            <a:endParaRPr b="0" i="0" sz="1400" u="none" cap="none" strike="noStrike">
              <a:solidFill>
                <a:srgbClr val="004280"/>
              </a:solidFill>
              <a:latin typeface="Arial"/>
              <a:ea typeface="Arial"/>
              <a:cs typeface="Arial"/>
              <a:sym typeface="Arial"/>
            </a:endParaRPr>
          </a:p>
          <a:p>
            <a:pPr indent="-457200" lvl="0" marL="457200" marR="0" rtl="0" algn="l">
              <a:lnSpc>
                <a:spcPct val="15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Recurring Dependent Care Form</a:t>
            </a:r>
            <a:endParaRPr b="0" i="0" sz="1400" u="none" cap="none" strike="noStrike">
              <a:solidFill>
                <a:srgbClr val="004280"/>
              </a:solidFill>
              <a:latin typeface="Arial"/>
              <a:ea typeface="Arial"/>
              <a:cs typeface="Arial"/>
              <a:sym typeface="Arial"/>
            </a:endParaRPr>
          </a:p>
        </p:txBody>
      </p:sp>
      <p:pic>
        <p:nvPicPr>
          <p:cNvPr id="185" name="Google Shape;185;p24"/>
          <p:cNvPicPr preferRelativeResize="0"/>
          <p:nvPr/>
        </p:nvPicPr>
        <p:blipFill rotWithShape="1">
          <a:blip r:embed="rId4">
            <a:alphaModFix/>
          </a:blip>
          <a:srcRect b="0" l="40156" r="0" t="0"/>
          <a:stretch/>
        </p:blipFill>
        <p:spPr>
          <a:xfrm>
            <a:off x="6035824" y="0"/>
            <a:ext cx="6156176" cy="6858000"/>
          </a:xfrm>
          <a:custGeom>
            <a:rect b="b" l="l" r="r" t="t"/>
            <a:pathLst>
              <a:path extrusionOk="0" h="6858000" w="6156176">
                <a:moveTo>
                  <a:pt x="0" y="0"/>
                </a:moveTo>
                <a:lnTo>
                  <a:pt x="6156176" y="0"/>
                </a:lnTo>
                <a:lnTo>
                  <a:pt x="6156176" y="6858000"/>
                </a:lnTo>
                <a:lnTo>
                  <a:pt x="0" y="6858000"/>
                </a:lnTo>
                <a:lnTo>
                  <a:pt x="2306071" y="342900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5"/>
          <p:cNvPicPr preferRelativeResize="0"/>
          <p:nvPr/>
        </p:nvPicPr>
        <p:blipFill>
          <a:blip r:embed="rId3">
            <a:alphaModFix/>
          </a:blip>
          <a:stretch>
            <a:fillRect/>
          </a:stretch>
        </p:blipFill>
        <p:spPr>
          <a:xfrm>
            <a:off x="0" y="0"/>
            <a:ext cx="10993524" cy="6858000"/>
          </a:xfrm>
          <a:prstGeom prst="rect">
            <a:avLst/>
          </a:prstGeom>
          <a:noFill/>
          <a:ln>
            <a:noFill/>
          </a:ln>
        </p:spPr>
      </p:pic>
      <p:sp>
        <p:nvSpPr>
          <p:cNvPr id="191" name="Google Shape;191;p25"/>
          <p:cNvSpPr/>
          <p:nvPr/>
        </p:nvSpPr>
        <p:spPr>
          <a:xfrm>
            <a:off x="1166447" y="4315326"/>
            <a:ext cx="8266311" cy="1860885"/>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2" name="Google Shape;192;p25"/>
          <p:cNvSpPr txBox="1"/>
          <p:nvPr>
            <p:ph type="ctrTitle"/>
          </p:nvPr>
        </p:nvSpPr>
        <p:spPr>
          <a:xfrm>
            <a:off x="796697" y="756681"/>
            <a:ext cx="6600300" cy="112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Meet Kenneth</a:t>
            </a:r>
            <a:endParaRPr>
              <a:solidFill>
                <a:srgbClr val="004280"/>
              </a:solidFill>
              <a:latin typeface="Quattrocento Sans"/>
              <a:ea typeface="Quattrocento Sans"/>
              <a:cs typeface="Quattrocento Sans"/>
              <a:sym typeface="Quattrocento Sans"/>
            </a:endParaRPr>
          </a:p>
          <a:p>
            <a:pPr indent="0" lvl="0" marL="0" rtl="0" algn="l">
              <a:lnSpc>
                <a:spcPct val="90000"/>
              </a:lnSpc>
              <a:spcBef>
                <a:spcPts val="0"/>
              </a:spcBef>
              <a:spcAft>
                <a:spcPts val="0"/>
              </a:spcAft>
              <a:buClr>
                <a:schemeClr val="lt1"/>
              </a:buClr>
              <a:buSzPts val="4000"/>
              <a:buFont typeface="Inter Black"/>
              <a:buNone/>
            </a:pPr>
            <a:br>
              <a:rPr lang="en-US" sz="1000">
                <a:solidFill>
                  <a:srgbClr val="004280"/>
                </a:solidFill>
                <a:latin typeface="Quattrocento Sans"/>
                <a:ea typeface="Quattrocento Sans"/>
                <a:cs typeface="Quattrocento Sans"/>
                <a:sym typeface="Quattrocento Sans"/>
              </a:rPr>
            </a:br>
            <a:r>
              <a:rPr b="0" lang="en-US" sz="2000">
                <a:solidFill>
                  <a:srgbClr val="004280"/>
                </a:solidFill>
                <a:latin typeface="Quattrocento Sans"/>
                <a:ea typeface="Quattrocento Sans"/>
                <a:cs typeface="Quattrocento Sans"/>
                <a:sym typeface="Quattrocento Sans"/>
              </a:rPr>
              <a:t>Kenneth is a 36 year old single father with two children in daycare.</a:t>
            </a:r>
            <a:endParaRPr>
              <a:solidFill>
                <a:srgbClr val="004280"/>
              </a:solidFill>
              <a:latin typeface="Quattrocento Sans"/>
              <a:ea typeface="Quattrocento Sans"/>
              <a:cs typeface="Quattrocento Sans"/>
              <a:sym typeface="Quattrocento Sans"/>
            </a:endParaRPr>
          </a:p>
        </p:txBody>
      </p:sp>
      <p:sp>
        <p:nvSpPr>
          <p:cNvPr id="193" name="Google Shape;193;p25"/>
          <p:cNvSpPr txBox="1"/>
          <p:nvPr/>
        </p:nvSpPr>
        <p:spPr>
          <a:xfrm>
            <a:off x="1166447" y="2439310"/>
            <a:ext cx="3660602" cy="16557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GROSS ANNUAL PAY……</a:t>
            </a:r>
            <a:r>
              <a:rPr b="1" lang="en-US" sz="1200">
                <a:solidFill>
                  <a:srgbClr val="004280"/>
                </a:solidFill>
                <a:latin typeface="Quattrocento Sans"/>
                <a:ea typeface="Quattrocento Sans"/>
                <a:cs typeface="Quattrocento Sans"/>
                <a:sym typeface="Quattrocento Sans"/>
              </a:rPr>
              <a:t>…………</a:t>
            </a:r>
            <a:r>
              <a:rPr b="1" i="0" lang="en-US" sz="1200" u="none" cap="none" strike="noStrike">
                <a:solidFill>
                  <a:srgbClr val="004280"/>
                </a:solidFill>
                <a:latin typeface="Quattrocento Sans"/>
                <a:ea typeface="Quattrocento Sans"/>
                <a:cs typeface="Quattrocento Sans"/>
                <a:sym typeface="Quattrocento Sans"/>
              </a:rPr>
              <a:t>…… $60,000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TAX RATE (18%) ………</a:t>
            </a:r>
            <a:r>
              <a:rPr b="1" lang="en-US" sz="1200">
                <a:solidFill>
                  <a:srgbClr val="004280"/>
                </a:solidFill>
                <a:latin typeface="Quattrocento Sans"/>
                <a:ea typeface="Quattrocento Sans"/>
                <a:cs typeface="Quattrocento Sans"/>
                <a:sym typeface="Quattrocento Sans"/>
              </a:rPr>
              <a:t>……………..</a:t>
            </a:r>
            <a:r>
              <a:rPr b="1" i="0" lang="en-US" sz="1200" u="none" cap="none" strike="noStrike">
                <a:solidFill>
                  <a:srgbClr val="004280"/>
                </a:solidFill>
                <a:latin typeface="Quattrocento Sans"/>
                <a:ea typeface="Quattrocento Sans"/>
                <a:cs typeface="Quattrocento Sans"/>
                <a:sym typeface="Quattrocento Sans"/>
              </a:rPr>
              <a:t>…… -$10,800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NET ANNUAL PAY ………</a:t>
            </a:r>
            <a:r>
              <a:rPr b="1" lang="en-US" sz="1200">
                <a:solidFill>
                  <a:srgbClr val="004280"/>
                </a:solidFill>
                <a:latin typeface="Quattrocento Sans"/>
                <a:ea typeface="Quattrocento Sans"/>
                <a:cs typeface="Quattrocento Sans"/>
                <a:sym typeface="Quattrocento Sans"/>
              </a:rPr>
              <a:t>…………….</a:t>
            </a:r>
            <a:r>
              <a:rPr b="1" i="0" lang="en-US" sz="1200" u="none" cap="none" strike="noStrike">
                <a:solidFill>
                  <a:srgbClr val="004280"/>
                </a:solidFill>
                <a:latin typeface="Quattrocento Sans"/>
                <a:ea typeface="Quattrocento Sans"/>
                <a:cs typeface="Quattrocento Sans"/>
                <a:sym typeface="Quattrocento Sans"/>
              </a:rPr>
              <a:t>…  $49,200</a:t>
            </a:r>
            <a:br>
              <a:rPr b="1" i="0" lang="en-US" sz="1200" u="none" cap="none" strike="noStrike">
                <a:solidFill>
                  <a:srgbClr val="004280"/>
                </a:solidFill>
                <a:latin typeface="Quattrocento Sans"/>
                <a:ea typeface="Quattrocento Sans"/>
                <a:cs typeface="Quattrocento Sans"/>
                <a:sym typeface="Quattrocento Sans"/>
              </a:rPr>
            </a:br>
            <a:r>
              <a:rPr b="1" lang="en-US" sz="1200">
                <a:solidFill>
                  <a:srgbClr val="004280"/>
                </a:solidFill>
                <a:latin typeface="Quattrocento Sans"/>
                <a:ea typeface="Quattrocento Sans"/>
                <a:cs typeface="Quattrocento Sans"/>
                <a:sym typeface="Quattrocento Sans"/>
              </a:rPr>
              <a:t>DEPENDENT CARE </a:t>
            </a:r>
            <a:r>
              <a:rPr b="1" i="0" lang="en-US" sz="1200" u="none" cap="none" strike="noStrike">
                <a:solidFill>
                  <a:srgbClr val="004280"/>
                </a:solidFill>
                <a:latin typeface="Quattrocento Sans"/>
                <a:ea typeface="Quattrocento Sans"/>
                <a:cs typeface="Quattrocento Sans"/>
                <a:sym typeface="Quattrocento Sans"/>
              </a:rPr>
              <a:t> EXPENSES …. -$5,000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FINAL TAKE-HOME PAY …</a:t>
            </a:r>
            <a:r>
              <a:rPr b="1" lang="en-US" sz="1200">
                <a:solidFill>
                  <a:srgbClr val="004280"/>
                </a:solidFill>
                <a:latin typeface="Quattrocento Sans"/>
                <a:ea typeface="Quattrocento Sans"/>
                <a:cs typeface="Quattrocento Sans"/>
                <a:sym typeface="Quattrocento Sans"/>
              </a:rPr>
              <a:t>……….</a:t>
            </a:r>
            <a:r>
              <a:rPr b="1" i="0" lang="en-US" sz="1200" u="none" cap="none" strike="noStrike">
                <a:solidFill>
                  <a:srgbClr val="004280"/>
                </a:solidFill>
                <a:latin typeface="Quattrocento Sans"/>
                <a:ea typeface="Quattrocento Sans"/>
                <a:cs typeface="Quattrocento Sans"/>
                <a:sym typeface="Quattrocento Sans"/>
              </a:rPr>
              <a:t>…. $44,200</a:t>
            </a:r>
            <a:endParaRPr b="0" i="0" sz="1400" u="none" cap="none" strike="noStrike">
              <a:solidFill>
                <a:srgbClr val="004280"/>
              </a:solidFill>
              <a:latin typeface="Arial"/>
              <a:ea typeface="Arial"/>
              <a:cs typeface="Arial"/>
              <a:sym typeface="Arial"/>
            </a:endParaRPr>
          </a:p>
        </p:txBody>
      </p:sp>
      <p:sp>
        <p:nvSpPr>
          <p:cNvPr id="194" name="Google Shape;194;p25"/>
          <p:cNvSpPr txBox="1"/>
          <p:nvPr/>
        </p:nvSpPr>
        <p:spPr>
          <a:xfrm>
            <a:off x="4924869" y="2439310"/>
            <a:ext cx="3780646" cy="16557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GROSS ANNUAL PAY………</a:t>
            </a:r>
            <a:r>
              <a:rPr b="1" lang="en-US" sz="1200">
                <a:solidFill>
                  <a:srgbClr val="004280"/>
                </a:solidFill>
                <a:latin typeface="Quattrocento Sans"/>
                <a:ea typeface="Quattrocento Sans"/>
                <a:cs typeface="Quattrocento Sans"/>
                <a:sym typeface="Quattrocento Sans"/>
              </a:rPr>
              <a:t>…….</a:t>
            </a:r>
            <a:r>
              <a:rPr b="1" i="0" lang="en-US" sz="1200" u="none" cap="none" strike="noStrike">
                <a:solidFill>
                  <a:srgbClr val="004280"/>
                </a:solidFill>
                <a:latin typeface="Quattrocento Sans"/>
                <a:ea typeface="Quattrocento Sans"/>
                <a:cs typeface="Quattrocento Sans"/>
                <a:sym typeface="Quattrocento Sans"/>
              </a:rPr>
              <a:t>…… $60,000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ANNUAL FSA CONTRIBUTION  ...-$5,000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ADJUSTED GROSS PAY ……</a:t>
            </a:r>
            <a:r>
              <a:rPr b="1" lang="en-US" sz="1200">
                <a:solidFill>
                  <a:srgbClr val="004280"/>
                </a:solidFill>
                <a:latin typeface="Quattrocento Sans"/>
                <a:ea typeface="Quattrocento Sans"/>
                <a:cs typeface="Quattrocento Sans"/>
                <a:sym typeface="Quattrocento Sans"/>
              </a:rPr>
              <a:t>……..</a:t>
            </a:r>
            <a:r>
              <a:rPr b="1" i="0" lang="en-US" sz="1200" u="none" cap="none" strike="noStrike">
                <a:solidFill>
                  <a:srgbClr val="004280"/>
                </a:solidFill>
                <a:latin typeface="Quattrocento Sans"/>
                <a:ea typeface="Quattrocento Sans"/>
                <a:cs typeface="Quattrocento Sans"/>
                <a:sym typeface="Quattrocento Sans"/>
              </a:rPr>
              <a:t>…..$55,000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TAX RATE (18%) ………………</a:t>
            </a:r>
            <a:r>
              <a:rPr b="1" lang="en-US" sz="1200">
                <a:solidFill>
                  <a:srgbClr val="004280"/>
                </a:solidFill>
                <a:latin typeface="Quattrocento Sans"/>
                <a:ea typeface="Quattrocento Sans"/>
                <a:cs typeface="Quattrocento Sans"/>
                <a:sym typeface="Quattrocento Sans"/>
              </a:rPr>
              <a:t>………..</a:t>
            </a:r>
            <a:r>
              <a:rPr b="1" i="0" lang="en-US" sz="1200" u="none" cap="none" strike="noStrike">
                <a:solidFill>
                  <a:srgbClr val="004280"/>
                </a:solidFill>
                <a:latin typeface="Quattrocento Sans"/>
                <a:ea typeface="Quattrocento Sans"/>
                <a:cs typeface="Quattrocento Sans"/>
                <a:sym typeface="Quattrocento Sans"/>
              </a:rPr>
              <a:t>.… -$9,900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FINAL TAKE-HOME PAY …</a:t>
            </a:r>
            <a:r>
              <a:rPr b="1" lang="en-US" sz="1200">
                <a:solidFill>
                  <a:srgbClr val="004280"/>
                </a:solidFill>
                <a:latin typeface="Quattrocento Sans"/>
                <a:ea typeface="Quattrocento Sans"/>
                <a:cs typeface="Quattrocento Sans"/>
                <a:sym typeface="Quattrocento Sans"/>
              </a:rPr>
              <a:t>……</a:t>
            </a:r>
            <a:r>
              <a:rPr b="1" lang="en-US" sz="1200">
                <a:solidFill>
                  <a:srgbClr val="004280"/>
                </a:solidFill>
                <a:latin typeface="Quattrocento Sans"/>
                <a:ea typeface="Quattrocento Sans"/>
                <a:cs typeface="Quattrocento Sans"/>
                <a:sym typeface="Quattrocento Sans"/>
              </a:rPr>
              <a:t>..</a:t>
            </a:r>
            <a:r>
              <a:rPr b="1" i="0" lang="en-US" sz="1200" u="none" cap="none" strike="noStrike">
                <a:solidFill>
                  <a:srgbClr val="004280"/>
                </a:solidFill>
                <a:latin typeface="Quattrocento Sans"/>
                <a:ea typeface="Quattrocento Sans"/>
                <a:cs typeface="Quattrocento Sans"/>
                <a:sym typeface="Quattrocento Sans"/>
              </a:rPr>
              <a:t>..…. $45,100</a:t>
            </a:r>
            <a:endParaRPr b="0" i="0" sz="1400" u="none" cap="none" strike="noStrike">
              <a:solidFill>
                <a:srgbClr val="004280"/>
              </a:solidFill>
              <a:latin typeface="Arial"/>
              <a:ea typeface="Arial"/>
              <a:cs typeface="Arial"/>
              <a:sym typeface="Arial"/>
            </a:endParaRPr>
          </a:p>
        </p:txBody>
      </p:sp>
      <p:sp>
        <p:nvSpPr>
          <p:cNvPr id="195" name="Google Shape;195;p25"/>
          <p:cNvSpPr txBox="1"/>
          <p:nvPr/>
        </p:nvSpPr>
        <p:spPr>
          <a:xfrm>
            <a:off x="4548741" y="4587956"/>
            <a:ext cx="2573960" cy="879429"/>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r">
              <a:lnSpc>
                <a:spcPct val="90000"/>
              </a:lnSpc>
              <a:spcBef>
                <a:spcPts val="0"/>
              </a:spcBef>
              <a:spcAft>
                <a:spcPts val="0"/>
              </a:spcAft>
              <a:buClr>
                <a:srgbClr val="253746"/>
              </a:buClr>
              <a:buSzPct val="100000"/>
              <a:buFont typeface="Arial"/>
              <a:buNone/>
            </a:pPr>
            <a:r>
              <a:rPr b="1" i="0" lang="en-US" sz="8000" u="none" cap="none" strike="noStrike">
                <a:solidFill>
                  <a:schemeClr val="lt1"/>
                </a:solidFill>
                <a:latin typeface="Quattrocento Sans"/>
                <a:ea typeface="Quattrocento Sans"/>
                <a:cs typeface="Quattrocento Sans"/>
                <a:sym typeface="Quattrocento Sans"/>
              </a:rPr>
              <a:t>$900</a:t>
            </a:r>
            <a:endParaRPr b="0" i="0" sz="1400" u="none" cap="none" strike="noStrike">
              <a:solidFill>
                <a:schemeClr val="lt1"/>
              </a:solidFill>
              <a:latin typeface="Quattrocento Sans"/>
              <a:ea typeface="Quattrocento Sans"/>
              <a:cs typeface="Quattrocento Sans"/>
              <a:sym typeface="Quattrocento Sans"/>
            </a:endParaRPr>
          </a:p>
        </p:txBody>
      </p:sp>
      <p:sp>
        <p:nvSpPr>
          <p:cNvPr id="196" name="Google Shape;196;p25"/>
          <p:cNvSpPr txBox="1"/>
          <p:nvPr/>
        </p:nvSpPr>
        <p:spPr>
          <a:xfrm>
            <a:off x="1166447" y="1977645"/>
            <a:ext cx="3326051"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4280"/>
                </a:solidFill>
                <a:latin typeface="Quattrocento Sans"/>
                <a:ea typeface="Quattrocento Sans"/>
                <a:cs typeface="Quattrocento Sans"/>
                <a:sym typeface="Quattrocento Sans"/>
              </a:rPr>
              <a:t>Without dependent care FSA</a:t>
            </a:r>
            <a:endParaRPr b="1" i="0" sz="1800" u="none" cap="none" strike="noStrike">
              <a:solidFill>
                <a:srgbClr val="004280"/>
              </a:solidFill>
              <a:latin typeface="Quattrocento Sans"/>
              <a:ea typeface="Quattrocento Sans"/>
              <a:cs typeface="Quattrocento Sans"/>
              <a:sym typeface="Quattrocento Sans"/>
            </a:endParaRPr>
          </a:p>
        </p:txBody>
      </p:sp>
      <p:sp>
        <p:nvSpPr>
          <p:cNvPr id="197" name="Google Shape;197;p25"/>
          <p:cNvSpPr txBox="1"/>
          <p:nvPr/>
        </p:nvSpPr>
        <p:spPr>
          <a:xfrm>
            <a:off x="4928334" y="1977645"/>
            <a:ext cx="2996466"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4280"/>
                </a:solidFill>
                <a:latin typeface="Quattrocento Sans"/>
                <a:ea typeface="Quattrocento Sans"/>
                <a:cs typeface="Quattrocento Sans"/>
                <a:sym typeface="Quattrocento Sans"/>
              </a:rPr>
              <a:t>With dependent care FSA</a:t>
            </a:r>
            <a:endParaRPr b="1" i="0" sz="1800" u="none" cap="none" strike="noStrike">
              <a:solidFill>
                <a:srgbClr val="004280"/>
              </a:solidFill>
              <a:latin typeface="Quattrocento Sans"/>
              <a:ea typeface="Quattrocento Sans"/>
              <a:cs typeface="Quattrocento Sans"/>
              <a:sym typeface="Quattrocento Sans"/>
            </a:endParaRPr>
          </a:p>
        </p:txBody>
      </p:sp>
      <p:sp>
        <p:nvSpPr>
          <p:cNvPr id="198" name="Google Shape;198;p25"/>
          <p:cNvSpPr txBox="1"/>
          <p:nvPr/>
        </p:nvSpPr>
        <p:spPr>
          <a:xfrm>
            <a:off x="1456092" y="4539245"/>
            <a:ext cx="337258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Quattrocento Sans"/>
                <a:ea typeface="Quattrocento Sans"/>
                <a:cs typeface="Quattrocento Sans"/>
                <a:sym typeface="Quattrocento Sans"/>
              </a:rPr>
              <a:t>Take home this much more with a dependent care FSA</a:t>
            </a:r>
            <a:endParaRPr b="0" i="0" sz="2000" u="none" cap="none" strike="noStrike">
              <a:solidFill>
                <a:schemeClr val="lt1"/>
              </a:solidFill>
              <a:latin typeface="Quattrocento Sans"/>
              <a:ea typeface="Quattrocento Sans"/>
              <a:cs typeface="Quattrocento Sans"/>
              <a:sym typeface="Quattrocento Sans"/>
            </a:endParaRPr>
          </a:p>
        </p:txBody>
      </p:sp>
      <p:sp>
        <p:nvSpPr>
          <p:cNvPr id="199" name="Google Shape;199;p25"/>
          <p:cNvSpPr txBox="1"/>
          <p:nvPr/>
        </p:nvSpPr>
        <p:spPr>
          <a:xfrm>
            <a:off x="1330727" y="5449311"/>
            <a:ext cx="6435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Quattrocento Sans"/>
                <a:ea typeface="Quattrocento Sans"/>
                <a:cs typeface="Quattrocento Sans"/>
                <a:sym typeface="Quattrocento Sans"/>
              </a:rPr>
              <a:t>All figures in this table are estimates and based on an annual salary of $60,000 and maximum contribution limits to the benefit account. Your salary, tax rate, healthcare expenses and tax savings may be different.. </a:t>
            </a:r>
            <a:endParaRPr b="0" i="0" sz="1200" u="none" cap="none" strike="noStrike">
              <a:solidFill>
                <a:schemeClr val="lt1"/>
              </a:solidFill>
              <a:latin typeface="Quattrocento Sans"/>
              <a:ea typeface="Quattrocento Sans"/>
              <a:cs typeface="Quattrocento Sans"/>
              <a:sym typeface="Quattrocento Sans"/>
            </a:endParaRPr>
          </a:p>
        </p:txBody>
      </p:sp>
      <p:pic>
        <p:nvPicPr>
          <p:cNvPr id="200" name="Google Shape;200;p25"/>
          <p:cNvPicPr preferRelativeResize="0"/>
          <p:nvPr/>
        </p:nvPicPr>
        <p:blipFill rotWithShape="1">
          <a:blip r:embed="rId4">
            <a:alphaModFix/>
          </a:blip>
          <a:srcRect b="0" l="39790" r="0" t="0"/>
          <a:stretch/>
        </p:blipFill>
        <p:spPr>
          <a:xfrm>
            <a:off x="7089976" y="0"/>
            <a:ext cx="6193772" cy="6858000"/>
          </a:xfrm>
          <a:custGeom>
            <a:rect b="b" l="l" r="r" t="t"/>
            <a:pathLst>
              <a:path extrusionOk="0" h="6858000" w="6193772">
                <a:moveTo>
                  <a:pt x="0" y="0"/>
                </a:moveTo>
                <a:lnTo>
                  <a:pt x="6193772" y="0"/>
                </a:lnTo>
                <a:lnTo>
                  <a:pt x="6193772" y="6858000"/>
                </a:lnTo>
                <a:lnTo>
                  <a:pt x="0" y="6858000"/>
                </a:lnTo>
                <a:lnTo>
                  <a:pt x="2306071" y="342900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pSp>
        <p:nvGrpSpPr>
          <p:cNvPr id="205" name="Google Shape;205;p26"/>
          <p:cNvGrpSpPr/>
          <p:nvPr/>
        </p:nvGrpSpPr>
        <p:grpSpPr>
          <a:xfrm>
            <a:off x="200" y="0"/>
            <a:ext cx="12191800" cy="6858000"/>
            <a:chOff x="200" y="0"/>
            <a:chExt cx="12191800" cy="6858000"/>
          </a:xfrm>
        </p:grpSpPr>
        <p:pic>
          <p:nvPicPr>
            <p:cNvPr id="206" name="Google Shape;206;p26"/>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07" name="Google Shape;207;p26"/>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08" name="Google Shape;208;p26"/>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09" name="Google Shape;209;p26"/>
          <p:cNvSpPr/>
          <p:nvPr/>
        </p:nvSpPr>
        <p:spPr>
          <a:xfrm>
            <a:off x="891078" y="2001847"/>
            <a:ext cx="3002400" cy="31440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0" name="Google Shape;210;p26"/>
          <p:cNvSpPr txBox="1"/>
          <p:nvPr>
            <p:ph type="ctrTitle"/>
          </p:nvPr>
        </p:nvSpPr>
        <p:spPr>
          <a:xfrm>
            <a:off x="1166446" y="336132"/>
            <a:ext cx="10287600" cy="758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1111"/>
              <a:buFont typeface="Inter Black"/>
              <a:buNone/>
            </a:pPr>
            <a:r>
              <a:rPr lang="en-US">
                <a:solidFill>
                  <a:srgbClr val="004280"/>
                </a:solidFill>
                <a:latin typeface="Quattrocento Sans"/>
                <a:ea typeface="Quattrocento Sans"/>
                <a:cs typeface="Quattrocento Sans"/>
                <a:sym typeface="Quattrocento Sans"/>
              </a:rPr>
              <a:t>Dependent care FSA grace period and run-out</a:t>
            </a:r>
            <a:endParaRPr>
              <a:solidFill>
                <a:srgbClr val="004280"/>
              </a:solidFill>
              <a:latin typeface="Quattrocento Sans"/>
              <a:ea typeface="Quattrocento Sans"/>
              <a:cs typeface="Quattrocento Sans"/>
              <a:sym typeface="Quattrocento Sans"/>
            </a:endParaRPr>
          </a:p>
        </p:txBody>
      </p:sp>
      <p:sp>
        <p:nvSpPr>
          <p:cNvPr id="211" name="Google Shape;211;p26"/>
          <p:cNvSpPr txBox="1"/>
          <p:nvPr>
            <p:ph idx="4294967295" type="body"/>
          </p:nvPr>
        </p:nvSpPr>
        <p:spPr>
          <a:xfrm>
            <a:off x="4286501" y="2247566"/>
            <a:ext cx="7167562" cy="4300538"/>
          </a:xfrm>
          <a:prstGeom prst="rect">
            <a:avLst/>
          </a:prstGeom>
          <a:noFill/>
          <a:ln>
            <a:noFill/>
          </a:ln>
        </p:spPr>
        <p:txBody>
          <a:bodyPr anchorCtr="0" anchor="t" bIns="45700" lIns="91425" spcFirstLastPara="1" rIns="91425" wrap="square" tIns="45700">
            <a:normAutofit/>
          </a:bodyPr>
          <a:lstStyle/>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January 1, 2023 – December 31, 2023</a:t>
            </a:r>
            <a:endParaRPr>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t/>
            </a:r>
            <a:endParaRPr sz="2800">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March 15, 2024 – deadline to incur claims</a:t>
            </a:r>
            <a:endParaRPr>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t/>
            </a:r>
            <a:endParaRPr sz="2800">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800"/>
              <a:buNone/>
            </a:pPr>
            <a:r>
              <a:rPr lang="en-US" sz="2800">
                <a:solidFill>
                  <a:srgbClr val="004280"/>
                </a:solidFill>
                <a:latin typeface="Quattrocento Sans"/>
                <a:ea typeface="Quattrocento Sans"/>
                <a:cs typeface="Quattrocento Sans"/>
                <a:sym typeface="Quattrocento Sans"/>
              </a:rPr>
              <a:t>March 31, 2024 – deadline to submit claims</a:t>
            </a:r>
            <a:endParaRPr sz="2800">
              <a:solidFill>
                <a:srgbClr val="004280"/>
              </a:solidFill>
              <a:latin typeface="Quattrocento Sans"/>
              <a:ea typeface="Quattrocento Sans"/>
              <a:cs typeface="Quattrocento Sans"/>
              <a:sym typeface="Quattrocento Sans"/>
            </a:endParaRPr>
          </a:p>
        </p:txBody>
      </p:sp>
      <p:pic>
        <p:nvPicPr>
          <p:cNvPr id="212" name="Google Shape;212;p26"/>
          <p:cNvPicPr preferRelativeResize="0"/>
          <p:nvPr/>
        </p:nvPicPr>
        <p:blipFill rotWithShape="1">
          <a:blip r:embed="rId4">
            <a:alphaModFix/>
          </a:blip>
          <a:srcRect b="1867" l="0" r="0" t="1867"/>
          <a:stretch/>
        </p:blipFill>
        <p:spPr>
          <a:xfrm>
            <a:off x="1447425" y="2595623"/>
            <a:ext cx="1986975" cy="1956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g18f8690975e_0_139"/>
          <p:cNvPicPr preferRelativeResize="0"/>
          <p:nvPr/>
        </p:nvPicPr>
        <p:blipFill>
          <a:blip r:embed="rId3">
            <a:alphaModFix/>
          </a:blip>
          <a:stretch>
            <a:fillRect/>
          </a:stretch>
        </p:blipFill>
        <p:spPr>
          <a:xfrm>
            <a:off x="0" y="0"/>
            <a:ext cx="12192000" cy="6857989"/>
          </a:xfrm>
          <a:prstGeom prst="rect">
            <a:avLst/>
          </a:prstGeom>
          <a:noFill/>
          <a:ln>
            <a:noFill/>
          </a:ln>
        </p:spPr>
      </p:pic>
      <p:sp>
        <p:nvSpPr>
          <p:cNvPr id="218" name="Google Shape;218;g18f8690975e_0_139"/>
          <p:cNvSpPr txBox="1"/>
          <p:nvPr/>
        </p:nvSpPr>
        <p:spPr>
          <a:xfrm>
            <a:off x="518250" y="3013500"/>
            <a:ext cx="11155500" cy="15699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Quattrocento Sans"/>
                <a:ea typeface="Quattrocento Sans"/>
                <a:cs typeface="Quattrocento Sans"/>
                <a:sym typeface="Quattrocento Sans"/>
              </a:rPr>
              <a:t>Using dependent care flexible spending accounts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8"/>
          <p:cNvPicPr preferRelativeResize="0"/>
          <p:nvPr/>
        </p:nvPicPr>
        <p:blipFill>
          <a:blip r:embed="rId3">
            <a:alphaModFix/>
          </a:blip>
          <a:stretch>
            <a:fillRect/>
          </a:stretch>
        </p:blipFill>
        <p:spPr>
          <a:xfrm>
            <a:off x="0" y="0"/>
            <a:ext cx="10609274" cy="6858000"/>
          </a:xfrm>
          <a:prstGeom prst="rect">
            <a:avLst/>
          </a:prstGeom>
          <a:noFill/>
          <a:ln>
            <a:noFill/>
          </a:ln>
        </p:spPr>
      </p:pic>
      <p:sp>
        <p:nvSpPr>
          <p:cNvPr id="224" name="Google Shape;224;p28"/>
          <p:cNvSpPr/>
          <p:nvPr/>
        </p:nvSpPr>
        <p:spPr>
          <a:xfrm>
            <a:off x="0" y="336875"/>
            <a:ext cx="7523700" cy="1341300"/>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5" name="Google Shape;225;p28"/>
          <p:cNvSpPr txBox="1"/>
          <p:nvPr>
            <p:ph idx="1" type="body"/>
          </p:nvPr>
        </p:nvSpPr>
        <p:spPr>
          <a:xfrm>
            <a:off x="1166446" y="1983127"/>
            <a:ext cx="9859200" cy="4128900"/>
          </a:xfrm>
          <a:prstGeom prst="rect">
            <a:avLst/>
          </a:prstGeom>
          <a:noFill/>
          <a:ln>
            <a:noFill/>
          </a:ln>
        </p:spPr>
        <p:txBody>
          <a:bodyPr anchorCtr="0" anchor="t" bIns="45700" lIns="91425" spcFirstLastPara="1" rIns="91425" wrap="square" tIns="45700">
            <a:normAutofit lnSpcReduction="10000"/>
          </a:bodyPr>
          <a:lstStyle/>
          <a:p>
            <a:pPr indent="0" lvl="0" marL="101600" rtl="0" algn="l">
              <a:lnSpc>
                <a:spcPct val="150000"/>
              </a:lnSpc>
              <a:spcBef>
                <a:spcPts val="1000"/>
              </a:spcBef>
              <a:spcAft>
                <a:spcPts val="0"/>
              </a:spcAft>
              <a:buSzPts val="2000"/>
              <a:buNone/>
            </a:pPr>
            <a:r>
              <a:rPr lang="en-US">
                <a:solidFill>
                  <a:srgbClr val="004280"/>
                </a:solidFill>
                <a:latin typeface="Quattrocento Sans"/>
                <a:ea typeface="Quattrocento Sans"/>
                <a:cs typeface="Quattrocento Sans"/>
                <a:sym typeface="Quattrocento Sans"/>
              </a:rPr>
              <a:t>Qualifying status changes include:</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Elections cannot be changed mid-year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Qualifying status changes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Marital status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Number of dependents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Job status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Daycare cost/provider change </a:t>
            </a:r>
            <a:endParaRPr>
              <a:solidFill>
                <a:srgbClr val="004280"/>
              </a:solidFill>
              <a:latin typeface="Quattrocento Sans"/>
              <a:ea typeface="Quattrocento Sans"/>
              <a:cs typeface="Quattrocento Sans"/>
              <a:sym typeface="Quattrocento Sans"/>
            </a:endParaRPr>
          </a:p>
          <a:p>
            <a:pPr indent="-342900" lvl="1" marL="800100" rtl="0" algn="l">
              <a:lnSpc>
                <a:spcPct val="150000"/>
              </a:lnSpc>
              <a:spcBef>
                <a:spcPts val="500"/>
              </a:spcBef>
              <a:spcAft>
                <a:spcPts val="0"/>
              </a:spcAft>
              <a:buClr>
                <a:srgbClr val="004280"/>
              </a:buClr>
              <a:buSzPts val="1800"/>
              <a:buFont typeface="Arial"/>
              <a:buChar char="•"/>
            </a:pPr>
            <a:r>
              <a:rPr lang="en-US">
                <a:solidFill>
                  <a:srgbClr val="004280"/>
                </a:solidFill>
                <a:latin typeface="Quattrocento Sans"/>
                <a:ea typeface="Quattrocento Sans"/>
                <a:cs typeface="Quattrocento Sans"/>
                <a:sym typeface="Quattrocento Sans"/>
              </a:rPr>
              <a:t>30 days to make changes</a:t>
            </a:r>
            <a:endParaRPr>
              <a:solidFill>
                <a:srgbClr val="004280"/>
              </a:solidFill>
              <a:latin typeface="Quattrocento Sans"/>
              <a:ea typeface="Quattrocento Sans"/>
              <a:cs typeface="Quattrocento Sans"/>
              <a:sym typeface="Quattrocento Sans"/>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latin typeface="Quattrocento Sans"/>
              <a:ea typeface="Quattrocento Sans"/>
              <a:cs typeface="Quattrocento Sans"/>
              <a:sym typeface="Quattrocento Sans"/>
            </a:endParaRPr>
          </a:p>
        </p:txBody>
      </p:sp>
      <p:pic>
        <p:nvPicPr>
          <p:cNvPr id="226" name="Google Shape;226;p28"/>
          <p:cNvPicPr preferRelativeResize="0"/>
          <p:nvPr/>
        </p:nvPicPr>
        <p:blipFill rotWithShape="1">
          <a:blip r:embed="rId4">
            <a:alphaModFix/>
          </a:blip>
          <a:srcRect b="0" l="0" r="27777" t="0"/>
          <a:stretch/>
        </p:blipFill>
        <p:spPr>
          <a:xfrm>
            <a:off x="4762500" y="0"/>
            <a:ext cx="7429500" cy="6858000"/>
          </a:xfrm>
          <a:custGeom>
            <a:rect b="b" l="l" r="r" t="t"/>
            <a:pathLst>
              <a:path extrusionOk="0" h="6858000" w="7429500">
                <a:moveTo>
                  <a:pt x="1262346" y="0"/>
                </a:moveTo>
                <a:lnTo>
                  <a:pt x="7429500" y="0"/>
                </a:lnTo>
                <a:lnTo>
                  <a:pt x="7429500" y="6858000"/>
                </a:lnTo>
                <a:lnTo>
                  <a:pt x="0" y="6858000"/>
                </a:lnTo>
                <a:lnTo>
                  <a:pt x="0" y="6838950"/>
                </a:lnTo>
                <a:lnTo>
                  <a:pt x="1249693" y="6838950"/>
                </a:lnTo>
                <a:lnTo>
                  <a:pt x="3527235" y="3409950"/>
                </a:lnTo>
                <a:close/>
              </a:path>
            </a:pathLst>
          </a:custGeom>
          <a:noFill/>
          <a:ln>
            <a:noFill/>
          </a:ln>
        </p:spPr>
      </p:pic>
      <p:sp>
        <p:nvSpPr>
          <p:cNvPr id="227" name="Google Shape;227;p28"/>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latin typeface="Quattrocento Sans"/>
                <a:ea typeface="Quattrocento Sans"/>
                <a:cs typeface="Quattrocento Sans"/>
                <a:sym typeface="Quattrocento Sans"/>
              </a:rPr>
              <a:t>IRS regulations</a:t>
            </a:r>
            <a:endParaRPr>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g18f8690975e_0_149"/>
          <p:cNvGrpSpPr/>
          <p:nvPr/>
        </p:nvGrpSpPr>
        <p:grpSpPr>
          <a:xfrm>
            <a:off x="200" y="0"/>
            <a:ext cx="12191800" cy="6858000"/>
            <a:chOff x="200" y="0"/>
            <a:chExt cx="12191800" cy="6858000"/>
          </a:xfrm>
        </p:grpSpPr>
        <p:pic>
          <p:nvPicPr>
            <p:cNvPr id="233" name="Google Shape;233;g18f8690975e_0_149"/>
            <p:cNvPicPr preferRelativeResize="0"/>
            <p:nvPr/>
          </p:nvPicPr>
          <p:blipFill rotWithShape="1">
            <a:blip r:embed="rId3">
              <a:alphaModFix/>
            </a:blip>
            <a:srcRect b="0" l="0" r="54751" t="0"/>
            <a:stretch/>
          </p:blipFill>
          <p:spPr>
            <a:xfrm>
              <a:off x="7391400" y="0"/>
              <a:ext cx="4800600" cy="6858000"/>
            </a:xfrm>
            <a:prstGeom prst="rect">
              <a:avLst/>
            </a:prstGeom>
            <a:noFill/>
            <a:ln>
              <a:noFill/>
            </a:ln>
          </p:spPr>
        </p:pic>
        <p:pic>
          <p:nvPicPr>
            <p:cNvPr id="234" name="Google Shape;234;g18f8690975e_0_149"/>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35" name="Google Shape;235;g18f8690975e_0_149"/>
            <p:cNvPicPr preferRelativeResize="0"/>
            <p:nvPr/>
          </p:nvPicPr>
          <p:blipFill>
            <a:blip r:embed="rId3">
              <a:alphaModFix/>
            </a:blip>
            <a:stretch>
              <a:fillRect/>
            </a:stretch>
          </p:blipFill>
          <p:spPr>
            <a:xfrm>
              <a:off x="1905000" y="0"/>
              <a:ext cx="9144000" cy="6858000"/>
            </a:xfrm>
            <a:prstGeom prst="rect">
              <a:avLst/>
            </a:prstGeom>
            <a:noFill/>
            <a:ln>
              <a:noFill/>
            </a:ln>
          </p:spPr>
        </p:pic>
      </p:grpSp>
      <p:sp>
        <p:nvSpPr>
          <p:cNvPr id="236" name="Google Shape;236;g18f8690975e_0_149"/>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Free benefits card </a:t>
            </a:r>
            <a:endParaRPr>
              <a:solidFill>
                <a:srgbClr val="004280"/>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Minimize the amount of out-of-pocket spending</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Valid for three+ years</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Instant access to plan funds</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sp>
        <p:nvSpPr>
          <p:cNvPr id="237" name="Google Shape;237;g18f8690975e_0_149"/>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Benefits card</a:t>
            </a:r>
            <a:endParaRPr>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2022-01-21T19:04:08Z</dcterms:created>
  <dc:creator>Andrew Whalen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0x010100554219A7D48DB7429B6A01936C89E213</vt:lpwstr>
  </property>
  <property fmtid="{D5CDD505-2E9C-101B-9397-08002B2CF9AE}" pid="3" name="MediaServiceImageTags">
    <vt:lpwstr/>
  </property>
</Properties>
</file>